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tags/tag16.xml" ContentType="application/vnd.openxmlformats-officedocument.presentationml.tags+xml"/>
  <Override PartName="/ppt/notesSlides/notesSlide24.xml" ContentType="application/vnd.openxmlformats-officedocument.presentationml.notesSlide+xml"/>
  <Override PartName="/ppt/tags/tag17.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27"/>
  </p:notesMasterIdLst>
  <p:handoutMasterIdLst>
    <p:handoutMasterId r:id="rId28"/>
  </p:handoutMasterIdLst>
  <p:sldIdLst>
    <p:sldId id="376" r:id="rId2"/>
    <p:sldId id="414" r:id="rId3"/>
    <p:sldId id="421" r:id="rId4"/>
    <p:sldId id="416" r:id="rId5"/>
    <p:sldId id="417" r:id="rId6"/>
    <p:sldId id="418" r:id="rId7"/>
    <p:sldId id="419" r:id="rId8"/>
    <p:sldId id="420" r:id="rId9"/>
    <p:sldId id="422" r:id="rId10"/>
    <p:sldId id="425" r:id="rId11"/>
    <p:sldId id="426" r:id="rId12"/>
    <p:sldId id="427" r:id="rId13"/>
    <p:sldId id="428" r:id="rId14"/>
    <p:sldId id="530" r:id="rId15"/>
    <p:sldId id="431" r:id="rId16"/>
    <p:sldId id="429" r:id="rId17"/>
    <p:sldId id="430" r:id="rId18"/>
    <p:sldId id="432" r:id="rId19"/>
    <p:sldId id="436" r:id="rId20"/>
    <p:sldId id="433" r:id="rId21"/>
    <p:sldId id="437" r:id="rId22"/>
    <p:sldId id="435" r:id="rId23"/>
    <p:sldId id="485" r:id="rId24"/>
    <p:sldId id="516" r:id="rId25"/>
    <p:sldId id="532" r:id="rId26"/>
  </p:sldIdLst>
  <p:sldSz cx="9144000" cy="6858000" type="screen4x3"/>
  <p:notesSz cx="6858000" cy="9926638"/>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83">
          <p15:clr>
            <a:srgbClr val="A4A3A4"/>
          </p15:clr>
        </p15:guide>
        <p15:guide id="2" pos="294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009900"/>
    <a:srgbClr val="00CC00"/>
    <a:srgbClr val="800000"/>
    <a:srgbClr val="CCECFF"/>
    <a:srgbClr val="CCFFFF"/>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7820" autoAdjust="0"/>
  </p:normalViewPr>
  <p:slideViewPr>
    <p:cSldViewPr>
      <p:cViewPr varScale="1">
        <p:scale>
          <a:sx n="51" d="100"/>
          <a:sy n="51" d="100"/>
        </p:scale>
        <p:origin x="172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656" y="648"/>
      </p:cViewPr>
      <p:guideLst>
        <p:guide orient="horz" pos="2183"/>
        <p:guide pos="294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28BD707B-8F70-415E-8507-CF26B8D5F909}"/>
              </a:ext>
            </a:extLst>
          </p:cNvPr>
          <p:cNvSpPr>
            <a:spLocks noGrp="1" noChangeArrowheads="1"/>
          </p:cNvSpPr>
          <p:nvPr>
            <p:ph type="hdr" sz="quarter"/>
          </p:nvPr>
        </p:nvSpPr>
        <p:spPr bwMode="auto">
          <a:xfrm>
            <a:off x="-1588" y="0"/>
            <a:ext cx="2971801" cy="496888"/>
          </a:xfrm>
          <a:prstGeom prst="rect">
            <a:avLst/>
          </a:prstGeom>
          <a:noFill/>
          <a:ln w="9525">
            <a:noFill/>
            <a:miter lim="800000"/>
            <a:headEnd/>
            <a:tailEnd/>
          </a:ln>
          <a:effectLst/>
        </p:spPr>
        <p:txBody>
          <a:bodyPr vert="horz" wrap="square" lIns="19314" tIns="0" rIns="19314" bIns="0" numCol="1" anchor="t" anchorCtr="0" compatLnSpc="1">
            <a:prstTxWarp prst="textNoShape">
              <a:avLst/>
            </a:prstTxWarp>
          </a:bodyPr>
          <a:lstStyle>
            <a:lvl1pPr defTabSz="926950">
              <a:defRPr sz="1000" i="1">
                <a:latin typeface="Arial" panose="020B0604020202020204" pitchFamily="34" charset="0"/>
              </a:defRPr>
            </a:lvl1pPr>
          </a:lstStyle>
          <a:p>
            <a:pPr>
              <a:defRPr/>
            </a:pPr>
            <a:endParaRPr lang="en-US"/>
          </a:p>
        </p:txBody>
      </p:sp>
      <p:sp>
        <p:nvSpPr>
          <p:cNvPr id="2051" name="Rectangle 3">
            <a:extLst>
              <a:ext uri="{FF2B5EF4-FFF2-40B4-BE49-F238E27FC236}">
                <a16:creationId xmlns:a16="http://schemas.microsoft.com/office/drawing/2014/main" id="{88A53B21-AB8F-4DD4-BACA-F858B8CF8BFA}"/>
              </a:ext>
            </a:extLst>
          </p:cNvPr>
          <p:cNvSpPr>
            <a:spLocks noGrp="1" noChangeArrowheads="1"/>
          </p:cNvSpPr>
          <p:nvPr>
            <p:ph type="dt" idx="1"/>
          </p:nvPr>
        </p:nvSpPr>
        <p:spPr bwMode="auto">
          <a:xfrm>
            <a:off x="3886200" y="0"/>
            <a:ext cx="2971800" cy="496888"/>
          </a:xfrm>
          <a:prstGeom prst="rect">
            <a:avLst/>
          </a:prstGeom>
          <a:noFill/>
          <a:ln w="9525">
            <a:noFill/>
            <a:miter lim="800000"/>
            <a:headEnd/>
            <a:tailEnd/>
          </a:ln>
          <a:effectLst/>
        </p:spPr>
        <p:txBody>
          <a:bodyPr vert="horz" wrap="square" lIns="19314" tIns="0" rIns="19314" bIns="0" numCol="1" anchor="t" anchorCtr="0" compatLnSpc="1">
            <a:prstTxWarp prst="textNoShape">
              <a:avLst/>
            </a:prstTxWarp>
          </a:bodyPr>
          <a:lstStyle>
            <a:lvl1pPr algn="r" defTabSz="926950">
              <a:defRPr sz="1000" i="1">
                <a:latin typeface="Arial" panose="020B0604020202020204" pitchFamily="34" charset="0"/>
              </a:defRPr>
            </a:lvl1pPr>
          </a:lstStyle>
          <a:p>
            <a:pPr>
              <a:defRPr/>
            </a:pPr>
            <a:endParaRPr lang="en-US"/>
          </a:p>
        </p:txBody>
      </p:sp>
      <p:sp>
        <p:nvSpPr>
          <p:cNvPr id="12292" name="Rectangle 4">
            <a:extLst>
              <a:ext uri="{FF2B5EF4-FFF2-40B4-BE49-F238E27FC236}">
                <a16:creationId xmlns:a16="http://schemas.microsoft.com/office/drawing/2014/main" id="{4AF3FF6F-7A4E-43D0-A49B-356C426664F8}"/>
              </a:ext>
            </a:extLst>
          </p:cNvPr>
          <p:cNvSpPr>
            <a:spLocks noGrp="1" noRot="1" noChangeAspect="1" noChangeArrowheads="1" noTextEdit="1"/>
          </p:cNvSpPr>
          <p:nvPr>
            <p:ph type="sldImg" idx="2"/>
          </p:nvPr>
        </p:nvSpPr>
        <p:spPr bwMode="auto">
          <a:xfrm>
            <a:off x="954088" y="750888"/>
            <a:ext cx="4948237" cy="370998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a:extLst>
              <a:ext uri="{FF2B5EF4-FFF2-40B4-BE49-F238E27FC236}">
                <a16:creationId xmlns:a16="http://schemas.microsoft.com/office/drawing/2014/main" id="{9DB36FAF-2644-419D-B121-3F185DD15FDC}"/>
              </a:ext>
            </a:extLst>
          </p:cNvPr>
          <p:cNvSpPr>
            <a:spLocks noGrp="1" noChangeArrowheads="1"/>
          </p:cNvSpPr>
          <p:nvPr>
            <p:ph type="body" sz="quarter" idx="3"/>
          </p:nvPr>
        </p:nvSpPr>
        <p:spPr bwMode="auto">
          <a:xfrm>
            <a:off x="912813" y="4714875"/>
            <a:ext cx="5030787" cy="4467225"/>
          </a:xfrm>
          <a:prstGeom prst="rect">
            <a:avLst/>
          </a:prstGeom>
          <a:noFill/>
          <a:ln w="9525">
            <a:noFill/>
            <a:miter lim="800000"/>
            <a:headEnd/>
            <a:tailEnd/>
          </a:ln>
          <a:effectLst/>
        </p:spPr>
        <p:txBody>
          <a:bodyPr vert="horz" wrap="square" lIns="93349" tIns="46675" rIns="93349" bIns="46675"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a:extLst>
              <a:ext uri="{FF2B5EF4-FFF2-40B4-BE49-F238E27FC236}">
                <a16:creationId xmlns:a16="http://schemas.microsoft.com/office/drawing/2014/main" id="{BCC81857-F780-4CFA-8857-8EFA00520506}"/>
              </a:ext>
            </a:extLst>
          </p:cNvPr>
          <p:cNvSpPr>
            <a:spLocks noGrp="1" noChangeArrowheads="1"/>
          </p:cNvSpPr>
          <p:nvPr>
            <p:ph type="ftr" sz="quarter" idx="4"/>
          </p:nvPr>
        </p:nvSpPr>
        <p:spPr bwMode="auto">
          <a:xfrm>
            <a:off x="-1588" y="9429750"/>
            <a:ext cx="2971801" cy="496888"/>
          </a:xfrm>
          <a:prstGeom prst="rect">
            <a:avLst/>
          </a:prstGeom>
          <a:noFill/>
          <a:ln w="9525">
            <a:noFill/>
            <a:miter lim="800000"/>
            <a:headEnd/>
            <a:tailEnd/>
          </a:ln>
          <a:effectLst/>
        </p:spPr>
        <p:txBody>
          <a:bodyPr vert="horz" wrap="square" lIns="19314" tIns="0" rIns="19314" bIns="0" numCol="1" anchor="b" anchorCtr="0" compatLnSpc="1">
            <a:prstTxWarp prst="textNoShape">
              <a:avLst/>
            </a:prstTxWarp>
          </a:bodyPr>
          <a:lstStyle>
            <a:lvl1pPr defTabSz="926950">
              <a:defRPr sz="1000" i="1">
                <a:latin typeface="Arial" panose="020B0604020202020204" pitchFamily="34" charset="0"/>
              </a:defRPr>
            </a:lvl1pPr>
          </a:lstStyle>
          <a:p>
            <a:pPr>
              <a:defRPr/>
            </a:pPr>
            <a:endParaRPr lang="en-US"/>
          </a:p>
        </p:txBody>
      </p:sp>
      <p:sp>
        <p:nvSpPr>
          <p:cNvPr id="2055" name="Rectangle 7">
            <a:extLst>
              <a:ext uri="{FF2B5EF4-FFF2-40B4-BE49-F238E27FC236}">
                <a16:creationId xmlns:a16="http://schemas.microsoft.com/office/drawing/2014/main" id="{9B720338-F99D-49A1-8EE7-D1EC10F36803}"/>
              </a:ext>
            </a:extLst>
          </p:cNvPr>
          <p:cNvSpPr>
            <a:spLocks noGrp="1" noChangeArrowheads="1"/>
          </p:cNvSpPr>
          <p:nvPr>
            <p:ph type="sldNum" sz="quarter" idx="5"/>
          </p:nvPr>
        </p:nvSpPr>
        <p:spPr bwMode="auto">
          <a:xfrm>
            <a:off x="3886200" y="9429750"/>
            <a:ext cx="2971800" cy="496888"/>
          </a:xfrm>
          <a:prstGeom prst="rect">
            <a:avLst/>
          </a:prstGeom>
          <a:noFill/>
          <a:ln w="9525">
            <a:noFill/>
            <a:miter lim="800000"/>
            <a:headEnd/>
            <a:tailEnd/>
          </a:ln>
          <a:effectLst/>
        </p:spPr>
        <p:txBody>
          <a:bodyPr vert="horz" wrap="square" lIns="19314" tIns="0" rIns="19314" bIns="0" numCol="1" anchor="b" anchorCtr="0" compatLnSpc="1">
            <a:prstTxWarp prst="textNoShape">
              <a:avLst/>
            </a:prstTxWarp>
          </a:bodyPr>
          <a:lstStyle>
            <a:lvl1pPr algn="r" defTabSz="926950">
              <a:defRPr sz="1000" i="1">
                <a:latin typeface="Arial" panose="020B0604020202020204" pitchFamily="34" charset="0"/>
              </a:defRPr>
            </a:lvl1pPr>
          </a:lstStyle>
          <a:p>
            <a:pPr>
              <a:defRPr/>
            </a:pPr>
            <a:fld id="{B8E081C7-EB7F-48D8-9616-EE7191085FCB}"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38905FD-8302-40B9-948B-A276C0276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3B5D48D3-5C14-4615-A5C9-239D50797708}" type="slidenum">
              <a:rPr lang="en-GB" altLang="en-US" sz="1000" smtClean="0">
                <a:latin typeface="Arial" panose="020B0604020202020204" pitchFamily="34" charset="0"/>
              </a:rPr>
              <a:pPr/>
              <a:t>1</a:t>
            </a:fld>
            <a:endParaRPr lang="en-GB" altLang="en-US" sz="1000">
              <a:latin typeface="Arial" panose="020B0604020202020204" pitchFamily="34" charset="0"/>
            </a:endParaRPr>
          </a:p>
        </p:txBody>
      </p:sp>
      <p:sp>
        <p:nvSpPr>
          <p:cNvPr id="14339" name="Rectangle 2">
            <a:extLst>
              <a:ext uri="{FF2B5EF4-FFF2-40B4-BE49-F238E27FC236}">
                <a16:creationId xmlns:a16="http://schemas.microsoft.com/office/drawing/2014/main" id="{7375641E-61A7-433C-AB56-3A809185CB2F}"/>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22699468-EBE7-4541-A30F-8758A4F16D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dirty="0">
                <a:latin typeface="Arial" panose="020B0604020202020204" pitchFamily="34" charset="0"/>
              </a:rPr>
              <a:t>Hi everyone! Let’s now look at our second design pattern, and it’s called the Strategy design pattern. We are going to jump right in with a nice, easy to understand example problem…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0B706A32-B575-4E9B-915F-F13264BB7CAA}"/>
              </a:ext>
            </a:extLst>
          </p:cNvPr>
          <p:cNvSpPr>
            <a:spLocks noGrp="1" noRot="1" noChangeAspect="1" noTextEdit="1"/>
          </p:cNvSpPr>
          <p:nvPr>
            <p:ph type="sldImg"/>
          </p:nvPr>
        </p:nvSpPr>
        <p:spPr>
          <a:ln/>
        </p:spPr>
      </p:sp>
      <p:sp>
        <p:nvSpPr>
          <p:cNvPr id="45059" name="Notes Placeholder 2">
            <a:extLst>
              <a:ext uri="{FF2B5EF4-FFF2-40B4-BE49-F238E27FC236}">
                <a16:creationId xmlns:a16="http://schemas.microsoft.com/office/drawing/2014/main" id="{49D3B59A-B680-42EE-9CA5-A234B509B3F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By combining this principle with the previous principle we introduced of coding to an interface instead of an implementation, we come up with this design, which uses an interface to represent each behavior. Take a look at </a:t>
            </a:r>
            <a:r>
              <a:rPr lang="en-US" altLang="en-US" dirty="0" err="1">
                <a:latin typeface="Arial" panose="020B0604020202020204" pitchFamily="34" charset="0"/>
              </a:rPr>
              <a:t>FlyBehaviour</a:t>
            </a:r>
            <a:r>
              <a:rPr lang="en-US" altLang="en-US" dirty="0">
                <a:latin typeface="Arial" panose="020B0604020202020204" pitchFamily="34" charset="0"/>
              </a:rPr>
              <a:t>, which is an Interface with the method fly(). There are different classes that implement </a:t>
            </a:r>
            <a:r>
              <a:rPr lang="en-US" altLang="en-US" dirty="0" err="1">
                <a:latin typeface="Arial" panose="020B0604020202020204" pitchFamily="34" charset="0"/>
              </a:rPr>
              <a:t>FlyBehaviour</a:t>
            </a:r>
            <a:r>
              <a:rPr lang="en-US" altLang="en-US" dirty="0">
                <a:latin typeface="Arial" panose="020B0604020202020204" pitchFamily="34" charset="0"/>
              </a:rPr>
              <a:t>, namely </a:t>
            </a:r>
            <a:r>
              <a:rPr lang="en-US" altLang="en-US" dirty="0" err="1">
                <a:latin typeface="Arial" panose="020B0604020202020204" pitchFamily="34" charset="0"/>
              </a:rPr>
              <a:t>FlyWithWings</a:t>
            </a:r>
            <a:r>
              <a:rPr lang="en-US" altLang="en-US" dirty="0">
                <a:latin typeface="Arial" panose="020B0604020202020204" pitchFamily="34" charset="0"/>
              </a:rPr>
              <a:t>, </a:t>
            </a:r>
            <a:r>
              <a:rPr lang="en-US" altLang="en-US" dirty="0" err="1">
                <a:latin typeface="Arial" panose="020B0604020202020204" pitchFamily="34" charset="0"/>
              </a:rPr>
              <a:t>FlyUnable</a:t>
            </a:r>
            <a:r>
              <a:rPr lang="en-US" altLang="en-US" dirty="0">
                <a:latin typeface="Arial" panose="020B0604020202020204" pitchFamily="34" charset="0"/>
              </a:rPr>
              <a:t> and </a:t>
            </a:r>
            <a:r>
              <a:rPr lang="en-US" altLang="en-US" dirty="0" err="1">
                <a:latin typeface="Arial" panose="020B0604020202020204" pitchFamily="34" charset="0"/>
              </a:rPr>
              <a:t>FlyWithRocket</a:t>
            </a:r>
            <a:r>
              <a:rPr lang="en-US" altLang="en-US" dirty="0">
                <a:latin typeface="Arial" panose="020B0604020202020204" pitchFamily="34" charset="0"/>
              </a:rPr>
              <a:t>. They each implement fly() in a different way. We do the same thing with </a:t>
            </a:r>
            <a:r>
              <a:rPr lang="en-US" altLang="en-US" dirty="0" err="1">
                <a:latin typeface="Arial" panose="020B0604020202020204" pitchFamily="34" charset="0"/>
              </a:rPr>
              <a:t>QuackBehaviour</a:t>
            </a:r>
            <a:r>
              <a:rPr lang="en-US" altLang="en-US" dirty="0">
                <a:latin typeface="Arial" panose="020B0604020202020204" pitchFamily="34" charset="0"/>
              </a:rPr>
              <a:t> that implements different types of quacking. In our previous designs, each type of duck has to implement its own version of flying and quacking – that’s coding to an implementation, and when we do that, we will have to write more code each time we introduce a new duck. In this design, we have encapsulated the fly and quack </a:t>
            </a:r>
            <a:r>
              <a:rPr lang="en-US" altLang="en-US" dirty="0" err="1">
                <a:latin typeface="Arial" panose="020B0604020202020204" pitchFamily="34" charset="0"/>
              </a:rPr>
              <a:t>behaviours</a:t>
            </a:r>
            <a:r>
              <a:rPr lang="en-US" altLang="en-US" dirty="0">
                <a:latin typeface="Arial" panose="020B0604020202020204" pitchFamily="34" charset="0"/>
              </a:rPr>
              <a:t> into their own interfaces, so the actual implementation of the behavior (in this case, the subclasses of the </a:t>
            </a:r>
            <a:r>
              <a:rPr lang="en-US" altLang="en-US" dirty="0" err="1">
                <a:latin typeface="Arial" panose="020B0604020202020204" pitchFamily="34" charset="0"/>
              </a:rPr>
              <a:t>FlyBehaviour</a:t>
            </a:r>
            <a:r>
              <a:rPr lang="en-US" altLang="en-US" dirty="0">
                <a:latin typeface="Arial" panose="020B0604020202020204" pitchFamily="34" charset="0"/>
              </a:rPr>
              <a:t> and </a:t>
            </a:r>
            <a:r>
              <a:rPr lang="en-US" altLang="en-US" dirty="0" err="1">
                <a:latin typeface="Arial" panose="020B0604020202020204" pitchFamily="34" charset="0"/>
              </a:rPr>
              <a:t>QuackBehaviour</a:t>
            </a:r>
            <a:r>
              <a:rPr lang="en-US" altLang="en-US" dirty="0">
                <a:latin typeface="Arial" panose="020B0604020202020204" pitchFamily="34" charset="0"/>
              </a:rPr>
              <a:t>) won’t be locked into the Duck subclass. Now let’s see how we use this design.</a:t>
            </a:r>
          </a:p>
          <a:p>
            <a:r>
              <a:rPr lang="en-US" altLang="en-US" dirty="0">
                <a:latin typeface="Arial" panose="020B0604020202020204" pitchFamily="34" charset="0"/>
              </a:rPr>
              <a:t> </a:t>
            </a:r>
          </a:p>
          <a:p>
            <a:endParaRPr lang="en-US" altLang="en-US" dirty="0">
              <a:latin typeface="Arial" panose="020B0604020202020204" pitchFamily="34" charset="0"/>
            </a:endParaRPr>
          </a:p>
        </p:txBody>
      </p:sp>
      <p:sp>
        <p:nvSpPr>
          <p:cNvPr id="45060" name="Slide Number Placeholder 3">
            <a:extLst>
              <a:ext uri="{FF2B5EF4-FFF2-40B4-BE49-F238E27FC236}">
                <a16:creationId xmlns:a16="http://schemas.microsoft.com/office/drawing/2014/main" id="{478B0C61-41E1-4925-AD49-6B7A6B1C1E2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8B7805C0-802E-45DC-A23B-2D5B78247809}" type="slidenum">
              <a:rPr lang="en-GB" altLang="en-US" sz="1000" smtClean="0">
                <a:latin typeface="Arial" panose="020B0604020202020204" pitchFamily="34" charset="0"/>
              </a:rPr>
              <a:pPr/>
              <a:t>10</a:t>
            </a:fld>
            <a:endParaRPr lang="en-GB" altLang="en-US" sz="100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FC5885C1-88B0-4D63-AE97-9322CEA8B6C0}"/>
              </a:ext>
            </a:extLst>
          </p:cNvPr>
          <p:cNvSpPr>
            <a:spLocks noGrp="1" noRot="1" noChangeAspect="1" noTextEdit="1"/>
          </p:cNvSpPr>
          <p:nvPr>
            <p:ph type="sldImg"/>
          </p:nvPr>
        </p:nvSpPr>
        <p:spPr>
          <a:ln/>
        </p:spPr>
      </p:sp>
      <p:sp>
        <p:nvSpPr>
          <p:cNvPr id="47107" name="Notes Placeholder 2">
            <a:extLst>
              <a:ext uri="{FF2B5EF4-FFF2-40B4-BE49-F238E27FC236}">
                <a16:creationId xmlns:a16="http://schemas.microsoft.com/office/drawing/2014/main" id="{9B9D097D-1F99-44B6-BDE2-4E0C3B26A1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This is how we would write the C# code for the classes. The interface class has the fly() abstract method and its subclasses implement the fly() method according to the desired concrete behavior. We would do something similar for </a:t>
            </a:r>
            <a:r>
              <a:rPr lang="en-US" altLang="en-US" dirty="0" err="1">
                <a:latin typeface="Arial" panose="020B0604020202020204" pitchFamily="34" charset="0"/>
              </a:rPr>
              <a:t>QuackBehaviour</a:t>
            </a:r>
            <a:r>
              <a:rPr lang="en-US" altLang="en-US" dirty="0">
                <a:latin typeface="Arial" panose="020B0604020202020204" pitchFamily="34" charset="0"/>
              </a:rPr>
              <a:t>.</a:t>
            </a:r>
          </a:p>
        </p:txBody>
      </p:sp>
      <p:sp>
        <p:nvSpPr>
          <p:cNvPr id="47108" name="Slide Number Placeholder 3">
            <a:extLst>
              <a:ext uri="{FF2B5EF4-FFF2-40B4-BE49-F238E27FC236}">
                <a16:creationId xmlns:a16="http://schemas.microsoft.com/office/drawing/2014/main" id="{390505C0-94CA-4A1F-A001-35F9ACB3E99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58CBA260-19FD-4FAF-B649-80567A4E9B1D}" type="slidenum">
              <a:rPr lang="en-GB" altLang="en-US" sz="1000" smtClean="0">
                <a:latin typeface="Arial" panose="020B0604020202020204" pitchFamily="34" charset="0"/>
              </a:rPr>
              <a:pPr/>
              <a:t>11</a:t>
            </a:fld>
            <a:endParaRPr lang="en-GB" altLang="en-US" sz="100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09EA49FA-3F8E-4805-A9A3-E5AA9FC589AE}"/>
              </a:ext>
            </a:extLst>
          </p:cNvPr>
          <p:cNvSpPr>
            <a:spLocks noGrp="1" noRot="1" noChangeAspect="1" noTextEdit="1"/>
          </p:cNvSpPr>
          <p:nvPr>
            <p:ph type="sldImg"/>
          </p:nvPr>
        </p:nvSpPr>
        <p:spPr>
          <a:ln/>
        </p:spPr>
      </p:sp>
      <p:sp>
        <p:nvSpPr>
          <p:cNvPr id="49155" name="Notes Placeholder 2">
            <a:extLst>
              <a:ext uri="{FF2B5EF4-FFF2-40B4-BE49-F238E27FC236}">
                <a16:creationId xmlns:a16="http://schemas.microsoft.com/office/drawing/2014/main" id="{D06A2FCD-FA7A-4E85-AF9E-4FE21C4D42C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And now, I present the new Duck class. This version of Duck has || two attributes of type </a:t>
            </a:r>
            <a:r>
              <a:rPr lang="en-US" altLang="en-US" dirty="0" err="1">
                <a:latin typeface="Arial" panose="020B0604020202020204" pitchFamily="34" charset="0"/>
              </a:rPr>
              <a:t>FlyBehaviour</a:t>
            </a:r>
            <a:r>
              <a:rPr lang="en-US" altLang="en-US" dirty="0">
                <a:latin typeface="Arial" panose="020B0604020202020204" pitchFamily="34" charset="0"/>
              </a:rPr>
              <a:t> and </a:t>
            </a:r>
            <a:r>
              <a:rPr lang="en-US" altLang="en-US" dirty="0" err="1">
                <a:latin typeface="Arial" panose="020B0604020202020204" pitchFamily="34" charset="0"/>
              </a:rPr>
              <a:t>QuackBehaviour</a:t>
            </a:r>
            <a:r>
              <a:rPr lang="en-US" altLang="en-US" dirty="0">
                <a:latin typeface="Arial" panose="020B0604020202020204" pitchFamily="34" charset="0"/>
              </a:rPr>
              <a:t>, which are interfaces. We can assign any object that implements that interface to that attribute. For example, for the </a:t>
            </a:r>
            <a:r>
              <a:rPr lang="en-US" altLang="en-US" dirty="0" err="1">
                <a:latin typeface="Arial" panose="020B0604020202020204" pitchFamily="34" charset="0"/>
              </a:rPr>
              <a:t>flyBehaviour</a:t>
            </a:r>
            <a:r>
              <a:rPr lang="en-US" altLang="en-US" dirty="0">
                <a:latin typeface="Arial" panose="020B0604020202020204" pitchFamily="34" charset="0"/>
              </a:rPr>
              <a:t> attribute, we could assign an object of type </a:t>
            </a:r>
            <a:r>
              <a:rPr lang="en-US" altLang="en-US" dirty="0" err="1">
                <a:latin typeface="Arial" panose="020B0604020202020204" pitchFamily="34" charset="0"/>
              </a:rPr>
              <a:t>FlyWithWings</a:t>
            </a:r>
            <a:r>
              <a:rPr lang="en-US" altLang="en-US" dirty="0">
                <a:latin typeface="Arial" panose="020B0604020202020204" pitchFamily="34" charset="0"/>
              </a:rPr>
              <a:t>, </a:t>
            </a:r>
            <a:r>
              <a:rPr lang="en-US" altLang="en-US" dirty="0" err="1">
                <a:latin typeface="Arial" panose="020B0604020202020204" pitchFamily="34" charset="0"/>
              </a:rPr>
              <a:t>FlyWithRocket</a:t>
            </a:r>
            <a:r>
              <a:rPr lang="en-US" altLang="en-US" dirty="0">
                <a:latin typeface="Arial" panose="020B0604020202020204" pitchFamily="34" charset="0"/>
              </a:rPr>
              <a:t> or </a:t>
            </a:r>
            <a:r>
              <a:rPr lang="en-US" altLang="en-US" dirty="0" err="1">
                <a:latin typeface="Arial" panose="020B0604020202020204" pitchFamily="34" charset="0"/>
              </a:rPr>
              <a:t>FlyUnable</a:t>
            </a:r>
            <a:r>
              <a:rPr lang="en-US" altLang="en-US" dirty="0">
                <a:latin typeface="Arial" panose="020B0604020202020204" pitchFamily="34" charset="0"/>
              </a:rPr>
              <a:t>. Furthermore, the Duck class no longer has the fly() and quack() methods. These methods will be encapsulated in the </a:t>
            </a:r>
            <a:r>
              <a:rPr lang="en-US" altLang="en-US" dirty="0" err="1">
                <a:latin typeface="Arial" panose="020B0604020202020204" pitchFamily="34" charset="0"/>
              </a:rPr>
              <a:t>FlyBehaviour</a:t>
            </a:r>
            <a:r>
              <a:rPr lang="en-US" altLang="en-US" dirty="0">
                <a:latin typeface="Arial" panose="020B0604020202020204" pitchFamily="34" charset="0"/>
              </a:rPr>
              <a:t> and </a:t>
            </a:r>
            <a:r>
              <a:rPr lang="en-US" altLang="en-US" dirty="0" err="1">
                <a:latin typeface="Arial" panose="020B0604020202020204" pitchFamily="34" charset="0"/>
              </a:rPr>
              <a:t>QuackBehaviour</a:t>
            </a:r>
            <a:r>
              <a:rPr lang="en-US" altLang="en-US" dirty="0">
                <a:latin typeface="Arial" panose="020B0604020202020204" pitchFamily="34" charset="0"/>
              </a:rPr>
              <a:t> classes. Instead, we || have two similar methods called </a:t>
            </a:r>
            <a:r>
              <a:rPr lang="en-US" altLang="en-US" dirty="0" err="1">
                <a:latin typeface="Arial" panose="020B0604020202020204" pitchFamily="34" charset="0"/>
              </a:rPr>
              <a:t>performFly</a:t>
            </a:r>
            <a:r>
              <a:rPr lang="en-US" altLang="en-US" dirty="0">
                <a:latin typeface="Arial" panose="020B0604020202020204" pitchFamily="34" charset="0"/>
              </a:rPr>
              <a:t>() and </a:t>
            </a:r>
            <a:r>
              <a:rPr lang="en-US" altLang="en-US" dirty="0" err="1">
                <a:latin typeface="Arial" panose="020B0604020202020204" pitchFamily="34" charset="0"/>
              </a:rPr>
              <a:t>performQuack</a:t>
            </a:r>
            <a:r>
              <a:rPr lang="en-US" altLang="en-US" dirty="0">
                <a:latin typeface="Arial" panose="020B0604020202020204" pitchFamily="34" charset="0"/>
              </a:rPr>
              <a:t>().</a:t>
            </a:r>
          </a:p>
          <a:p>
            <a:endParaRPr lang="en-US" altLang="en-US" dirty="0">
              <a:latin typeface="Arial" panose="020B0604020202020204" pitchFamily="34" charset="0"/>
            </a:endParaRPr>
          </a:p>
        </p:txBody>
      </p:sp>
      <p:sp>
        <p:nvSpPr>
          <p:cNvPr id="49156" name="Slide Number Placeholder 3">
            <a:extLst>
              <a:ext uri="{FF2B5EF4-FFF2-40B4-BE49-F238E27FC236}">
                <a16:creationId xmlns:a16="http://schemas.microsoft.com/office/drawing/2014/main" id="{F5C776DD-7BCE-4FBE-B2B9-4F6EC8EA391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BD07DA90-B9D7-40EB-BC5D-3AD8C76EC3ED}" type="slidenum">
              <a:rPr lang="en-GB" altLang="en-US" sz="1000" smtClean="0">
                <a:latin typeface="Arial" panose="020B0604020202020204" pitchFamily="34" charset="0"/>
              </a:rPr>
              <a:pPr/>
              <a:t>12</a:t>
            </a:fld>
            <a:endParaRPr lang="en-GB" altLang="en-US" sz="100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95136CF9-7EF8-4D51-8EE5-26F81636A5B2}"/>
              </a:ext>
            </a:extLst>
          </p:cNvPr>
          <p:cNvSpPr>
            <a:spLocks noGrp="1" noRot="1" noChangeAspect="1" noTextEdit="1"/>
          </p:cNvSpPr>
          <p:nvPr>
            <p:ph type="sldImg"/>
          </p:nvPr>
        </p:nvSpPr>
        <p:spPr>
          <a:ln/>
        </p:spPr>
      </p:sp>
      <p:sp>
        <p:nvSpPr>
          <p:cNvPr id="51203" name="Notes Placeholder 2">
            <a:extLst>
              <a:ext uri="{FF2B5EF4-FFF2-40B4-BE49-F238E27FC236}">
                <a16:creationId xmlns:a16="http://schemas.microsoft.com/office/drawing/2014/main" id="{D707FEEE-9605-495C-88E4-D7FD29D307E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And here is the code for our new Duck class. We see that Duck has two attributes of types </a:t>
            </a:r>
            <a:r>
              <a:rPr lang="en-US" altLang="en-US" dirty="0" err="1">
                <a:latin typeface="Arial" panose="020B0604020202020204" pitchFamily="34" charset="0"/>
              </a:rPr>
              <a:t>FlyBehaviour</a:t>
            </a:r>
            <a:r>
              <a:rPr lang="en-US" altLang="en-US" dirty="0">
                <a:latin typeface="Arial" panose="020B0604020202020204" pitchFamily="34" charset="0"/>
              </a:rPr>
              <a:t> and </a:t>
            </a:r>
            <a:r>
              <a:rPr lang="en-US" altLang="en-US" dirty="0" err="1">
                <a:latin typeface="Arial" panose="020B0604020202020204" pitchFamily="34" charset="0"/>
              </a:rPr>
              <a:t>QuackBehaviour</a:t>
            </a:r>
            <a:r>
              <a:rPr lang="en-US" altLang="en-US" dirty="0">
                <a:latin typeface="Arial" panose="020B0604020202020204" pitchFamily="34" charset="0"/>
              </a:rPr>
              <a:t>. In this case, we made it protected so that it is easy for subclasses to access. The cool thing is how </a:t>
            </a:r>
            <a:r>
              <a:rPr lang="en-US" altLang="en-US" dirty="0" err="1">
                <a:latin typeface="Arial" panose="020B0604020202020204" pitchFamily="34" charset="0"/>
              </a:rPr>
              <a:t>performFly</a:t>
            </a:r>
            <a:r>
              <a:rPr lang="en-US" altLang="en-US" dirty="0">
                <a:latin typeface="Arial" panose="020B0604020202020204" pitchFamily="34" charset="0"/>
              </a:rPr>
              <a:t>() and </a:t>
            </a:r>
            <a:r>
              <a:rPr lang="en-US" altLang="en-US" dirty="0" err="1">
                <a:latin typeface="Arial" panose="020B0604020202020204" pitchFamily="34" charset="0"/>
              </a:rPr>
              <a:t>performQuack</a:t>
            </a:r>
            <a:r>
              <a:rPr lang="en-US" altLang="en-US" dirty="0">
                <a:latin typeface="Arial" panose="020B0604020202020204" pitchFamily="34" charset="0"/>
              </a:rPr>
              <a:t>() works. Notice that || </a:t>
            </a:r>
            <a:r>
              <a:rPr lang="en-US" altLang="en-US" dirty="0" err="1">
                <a:latin typeface="Arial" panose="020B0604020202020204" pitchFamily="34" charset="0"/>
              </a:rPr>
              <a:t>performFly</a:t>
            </a:r>
            <a:r>
              <a:rPr lang="en-US" altLang="en-US" dirty="0">
                <a:latin typeface="Arial" panose="020B0604020202020204" pitchFamily="34" charset="0"/>
              </a:rPr>
              <a:t>() only has one line of code: </a:t>
            </a:r>
            <a:r>
              <a:rPr lang="en-US" altLang="en-US" dirty="0" err="1">
                <a:latin typeface="Arial" panose="020B0604020202020204" pitchFamily="34" charset="0"/>
              </a:rPr>
              <a:t>flyBehaviour.fly</a:t>
            </a:r>
            <a:r>
              <a:rPr lang="en-US" altLang="en-US" dirty="0">
                <a:latin typeface="Arial" panose="020B0604020202020204" pitchFamily="34" charset="0"/>
              </a:rPr>
              <a:t>(). Since </a:t>
            </a:r>
            <a:r>
              <a:rPr lang="en-US" altLang="en-US" dirty="0" err="1">
                <a:latin typeface="Arial" panose="020B0604020202020204" pitchFamily="34" charset="0"/>
              </a:rPr>
              <a:t>flyBehaviour</a:t>
            </a:r>
            <a:r>
              <a:rPr lang="en-US" altLang="en-US" dirty="0">
                <a:latin typeface="Arial" panose="020B0604020202020204" pitchFamily="34" charset="0"/>
              </a:rPr>
              <a:t> is an Interface, it can take any object that implements it. So when </a:t>
            </a:r>
            <a:r>
              <a:rPr lang="en-US" altLang="en-US" dirty="0" err="1">
                <a:latin typeface="Arial" panose="020B0604020202020204" pitchFamily="34" charset="0"/>
              </a:rPr>
              <a:t>performFly</a:t>
            </a:r>
            <a:r>
              <a:rPr lang="en-US" altLang="en-US" dirty="0">
                <a:latin typeface="Arial" panose="020B0604020202020204" pitchFamily="34" charset="0"/>
              </a:rPr>
              <a:t>() is called, if </a:t>
            </a:r>
            <a:r>
              <a:rPr lang="en-US" altLang="en-US" dirty="0" err="1">
                <a:latin typeface="Arial" panose="020B0604020202020204" pitchFamily="34" charset="0"/>
              </a:rPr>
              <a:t>flyBehaviour</a:t>
            </a:r>
            <a:r>
              <a:rPr lang="en-US" altLang="en-US" dirty="0">
                <a:latin typeface="Arial" panose="020B0604020202020204" pitchFamily="34" charset="0"/>
              </a:rPr>
              <a:t> happens to be a </a:t>
            </a:r>
            <a:r>
              <a:rPr lang="en-US" altLang="en-US" dirty="0" err="1">
                <a:latin typeface="Arial" panose="020B0604020202020204" pitchFamily="34" charset="0"/>
              </a:rPr>
              <a:t>FlyWithWings</a:t>
            </a:r>
            <a:r>
              <a:rPr lang="en-US" altLang="en-US" dirty="0">
                <a:latin typeface="Arial" panose="020B0604020202020204" pitchFamily="34" charset="0"/>
              </a:rPr>
              <a:t> object, the duck will go “Flap </a:t>
            </a:r>
            <a:r>
              <a:rPr lang="en-US" altLang="en-US" dirty="0" err="1">
                <a:latin typeface="Arial" panose="020B0604020202020204" pitchFamily="34" charset="0"/>
              </a:rPr>
              <a:t>flap</a:t>
            </a:r>
            <a:r>
              <a:rPr lang="en-US" altLang="en-US" dirty="0">
                <a:latin typeface="Arial" panose="020B0604020202020204" pitchFamily="34" charset="0"/>
              </a:rPr>
              <a:t>”, but if it’s a </a:t>
            </a:r>
            <a:r>
              <a:rPr lang="en-US" altLang="en-US" dirty="0" err="1">
                <a:latin typeface="Arial" panose="020B0604020202020204" pitchFamily="34" charset="0"/>
              </a:rPr>
              <a:t>FlyWithRocket</a:t>
            </a:r>
            <a:r>
              <a:rPr lang="en-US" altLang="en-US" dirty="0">
                <a:latin typeface="Arial" panose="020B0604020202020204" pitchFamily="34" charset="0"/>
              </a:rPr>
              <a:t> object, it will go “</a:t>
            </a:r>
            <a:r>
              <a:rPr lang="en-US" altLang="en-US" dirty="0" err="1">
                <a:latin typeface="Arial" panose="020B0604020202020204" pitchFamily="34" charset="0"/>
              </a:rPr>
              <a:t>Zoooom</a:t>
            </a:r>
            <a:r>
              <a:rPr lang="en-US" altLang="en-US" dirty="0">
                <a:latin typeface="Arial" panose="020B0604020202020204" pitchFamily="34" charset="0"/>
              </a:rPr>
              <a:t>!”. Same goes with quacking. On the other hand, assuming all ducks swim the same way, we can still provide a || concrete implementation of swim() that all Ducks share. Since swim does not change, we do not have to pull it out of Duck.</a:t>
            </a:r>
          </a:p>
          <a:p>
            <a:endParaRPr lang="en-US" altLang="en-US" dirty="0">
              <a:latin typeface="Arial" panose="020B0604020202020204" pitchFamily="34" charset="0"/>
            </a:endParaRPr>
          </a:p>
        </p:txBody>
      </p:sp>
      <p:sp>
        <p:nvSpPr>
          <p:cNvPr id="51204" name="Slide Number Placeholder 3">
            <a:extLst>
              <a:ext uri="{FF2B5EF4-FFF2-40B4-BE49-F238E27FC236}">
                <a16:creationId xmlns:a16="http://schemas.microsoft.com/office/drawing/2014/main" id="{7B693E18-BEF2-4777-A1AD-2F66D3E224F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2B55B4C9-0A8C-4C89-A88C-504FB2FFF70F}" type="slidenum">
              <a:rPr lang="en-GB" altLang="en-US" sz="1000" smtClean="0">
                <a:latin typeface="Arial" panose="020B0604020202020204" pitchFamily="34" charset="0"/>
              </a:rPr>
              <a:pPr/>
              <a:t>13</a:t>
            </a:fld>
            <a:endParaRPr lang="en-GB" altLang="en-US" sz="100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787F636C-A751-41EF-8173-B327DEA7BC0F}"/>
              </a:ext>
            </a:extLst>
          </p:cNvPr>
          <p:cNvSpPr>
            <a:spLocks noGrp="1" noRot="1" noChangeAspect="1" noTextEdit="1"/>
          </p:cNvSpPr>
          <p:nvPr>
            <p:ph type="sldImg"/>
          </p:nvPr>
        </p:nvSpPr>
        <p:spPr>
          <a:ln/>
        </p:spPr>
      </p:sp>
      <p:sp>
        <p:nvSpPr>
          <p:cNvPr id="53251" name="Notes Placeholder 2">
            <a:extLst>
              <a:ext uri="{FF2B5EF4-FFF2-40B4-BE49-F238E27FC236}">
                <a16:creationId xmlns:a16="http://schemas.microsoft.com/office/drawing/2014/main" id="{7B0785A6-D0E3-4289-9C52-7430CDC01C9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Finally, let’s see how we assign fly and quack behavior to each duck subclass. The easiest way is to assign the appropriate </a:t>
            </a:r>
            <a:r>
              <a:rPr lang="en-US" altLang="en-US" dirty="0" err="1">
                <a:latin typeface="Arial" panose="020B0604020202020204" pitchFamily="34" charset="0"/>
              </a:rPr>
              <a:t>behaviours</a:t>
            </a:r>
            <a:r>
              <a:rPr lang="en-US" altLang="en-US" dirty="0">
                <a:latin typeface="Arial" panose="020B0604020202020204" pitchFamily="34" charset="0"/>
              </a:rPr>
              <a:t> in their constructors. A Mallard duck flies with its wings and quacks, well, like a duck. So in our </a:t>
            </a:r>
            <a:r>
              <a:rPr lang="en-US" altLang="en-US" dirty="0" err="1">
                <a:latin typeface="Arial" panose="020B0604020202020204" pitchFamily="34" charset="0"/>
              </a:rPr>
              <a:t>MallardDuck</a:t>
            </a:r>
            <a:r>
              <a:rPr lang="en-US" altLang="en-US" dirty="0">
                <a:latin typeface="Arial" panose="020B0604020202020204" pitchFamily="34" charset="0"/>
              </a:rPr>
              <a:t> constructor, it initializes the </a:t>
            </a:r>
            <a:r>
              <a:rPr lang="en-US" altLang="en-US" dirty="0" err="1">
                <a:latin typeface="Arial" panose="020B0604020202020204" pitchFamily="34" charset="0"/>
              </a:rPr>
              <a:t>MallardDuck’s</a:t>
            </a:r>
            <a:r>
              <a:rPr lang="en-US" altLang="en-US" dirty="0">
                <a:latin typeface="Arial" panose="020B0604020202020204" pitchFamily="34" charset="0"/>
              </a:rPr>
              <a:t> inherited </a:t>
            </a:r>
            <a:r>
              <a:rPr lang="en-US" altLang="en-US" dirty="0" err="1">
                <a:latin typeface="Arial" panose="020B0604020202020204" pitchFamily="34" charset="0"/>
              </a:rPr>
              <a:t>flyBehaviour</a:t>
            </a:r>
            <a:r>
              <a:rPr lang="en-US" altLang="en-US" dirty="0">
                <a:latin typeface="Arial" panose="020B0604020202020204" pitchFamily="34" charset="0"/>
              </a:rPr>
              <a:t> attribute to a new instance of </a:t>
            </a:r>
            <a:r>
              <a:rPr lang="en-US" altLang="en-US" dirty="0" err="1">
                <a:latin typeface="Arial" panose="020B0604020202020204" pitchFamily="34" charset="0"/>
              </a:rPr>
              <a:t>FlyWithWings</a:t>
            </a:r>
            <a:r>
              <a:rPr lang="en-US" altLang="en-US" dirty="0">
                <a:latin typeface="Arial" panose="020B0604020202020204" pitchFamily="34" charset="0"/>
              </a:rPr>
              <a:t>(), and the </a:t>
            </a:r>
            <a:r>
              <a:rPr lang="en-US" altLang="en-US" dirty="0" err="1">
                <a:latin typeface="Arial" panose="020B0604020202020204" pitchFamily="34" charset="0"/>
              </a:rPr>
              <a:t>quackBehaviour</a:t>
            </a:r>
            <a:r>
              <a:rPr lang="en-US" altLang="en-US" dirty="0">
                <a:latin typeface="Arial" panose="020B0604020202020204" pitchFamily="34" charset="0"/>
              </a:rPr>
              <a:t> attribute to a new instance of Quack().</a:t>
            </a:r>
          </a:p>
          <a:p>
            <a:endParaRPr lang="en-US" altLang="en-US" dirty="0">
              <a:latin typeface="Arial" panose="020B0604020202020204" pitchFamily="34" charset="0"/>
            </a:endParaRPr>
          </a:p>
          <a:p>
            <a:r>
              <a:rPr lang="en-US" altLang="en-US" dirty="0">
                <a:latin typeface="Arial" panose="020B0604020202020204" pitchFamily="34" charset="0"/>
              </a:rPr>
              <a:t>But for the </a:t>
            </a:r>
            <a:r>
              <a:rPr lang="en-US" altLang="en-US" dirty="0" err="1">
                <a:latin typeface="Arial" panose="020B0604020202020204" pitchFamily="34" charset="0"/>
              </a:rPr>
              <a:t>RubberDuck</a:t>
            </a:r>
            <a:r>
              <a:rPr lang="en-US" altLang="en-US" dirty="0">
                <a:latin typeface="Arial" panose="020B0604020202020204" pitchFamily="34" charset="0"/>
              </a:rPr>
              <a:t>, its constructor instead assigns to it the </a:t>
            </a:r>
            <a:r>
              <a:rPr lang="en-US" altLang="en-US" dirty="0" err="1">
                <a:latin typeface="Arial" panose="020B0604020202020204" pitchFamily="34" charset="0"/>
              </a:rPr>
              <a:t>flyBehaviour</a:t>
            </a:r>
            <a:r>
              <a:rPr lang="en-US" altLang="en-US" dirty="0">
                <a:latin typeface="Arial" panose="020B0604020202020204" pitchFamily="34" charset="0"/>
              </a:rPr>
              <a:t> of </a:t>
            </a:r>
            <a:r>
              <a:rPr lang="en-US" altLang="en-US" dirty="0" err="1">
                <a:latin typeface="Arial" panose="020B0604020202020204" pitchFamily="34" charset="0"/>
              </a:rPr>
              <a:t>FlyUnable</a:t>
            </a:r>
            <a:r>
              <a:rPr lang="en-US" altLang="en-US" dirty="0">
                <a:latin typeface="Arial" panose="020B0604020202020204" pitchFamily="34" charset="0"/>
              </a:rPr>
              <a:t>() and the </a:t>
            </a:r>
            <a:r>
              <a:rPr lang="en-US" altLang="en-US" dirty="0" err="1">
                <a:latin typeface="Arial" panose="020B0604020202020204" pitchFamily="34" charset="0"/>
              </a:rPr>
              <a:t>quackBehaviour</a:t>
            </a:r>
            <a:r>
              <a:rPr lang="en-US" altLang="en-US" dirty="0">
                <a:latin typeface="Arial" panose="020B0604020202020204" pitchFamily="34" charset="0"/>
              </a:rPr>
              <a:t> of </a:t>
            </a:r>
            <a:r>
              <a:rPr lang="en-US" altLang="en-US" dirty="0" err="1">
                <a:latin typeface="Arial" panose="020B0604020202020204" pitchFamily="34" charset="0"/>
              </a:rPr>
              <a:t>QuackSqueak</a:t>
            </a:r>
            <a:r>
              <a:rPr lang="en-US" altLang="en-US" dirty="0">
                <a:latin typeface="Arial" panose="020B0604020202020204" pitchFamily="34" charset="0"/>
              </a:rPr>
              <a:t>(). And we would do this for all ducks, assigning to them the appropriate fly and quack </a:t>
            </a:r>
            <a:r>
              <a:rPr lang="en-US" altLang="en-US" dirty="0" err="1">
                <a:latin typeface="Arial" panose="020B0604020202020204" pitchFamily="34" charset="0"/>
              </a:rPr>
              <a:t>behaviours</a:t>
            </a:r>
            <a:r>
              <a:rPr lang="en-US" altLang="en-US" dirty="0">
                <a:latin typeface="Arial" panose="020B0604020202020204" pitchFamily="34" charset="0"/>
              </a:rPr>
              <a:t>.</a:t>
            </a:r>
          </a:p>
          <a:p>
            <a:endParaRPr lang="en-US" altLang="en-US" dirty="0">
              <a:latin typeface="Arial" panose="020B0604020202020204" pitchFamily="34" charset="0"/>
            </a:endParaRPr>
          </a:p>
        </p:txBody>
      </p:sp>
      <p:sp>
        <p:nvSpPr>
          <p:cNvPr id="53252" name="Slide Number Placeholder 3">
            <a:extLst>
              <a:ext uri="{FF2B5EF4-FFF2-40B4-BE49-F238E27FC236}">
                <a16:creationId xmlns:a16="http://schemas.microsoft.com/office/drawing/2014/main" id="{8D548C0E-10E4-4CB8-A782-4C4E5E320D2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9F031C8A-BB44-4080-969C-4B2602AA4A4E}" type="slidenum">
              <a:rPr lang="en-GB" altLang="en-US" sz="1000" smtClean="0">
                <a:latin typeface="Arial" panose="020B0604020202020204" pitchFamily="34" charset="0"/>
              </a:rPr>
              <a:pPr/>
              <a:t>14</a:t>
            </a:fld>
            <a:endParaRPr lang="en-GB" altLang="en-US" sz="100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3DEFCE22-5686-48F6-886C-0B43449F6A30}"/>
              </a:ext>
            </a:extLst>
          </p:cNvPr>
          <p:cNvSpPr>
            <a:spLocks noGrp="1" noRot="1" noChangeAspect="1" noTextEdit="1"/>
          </p:cNvSpPr>
          <p:nvPr>
            <p:ph type="sldImg"/>
          </p:nvPr>
        </p:nvSpPr>
        <p:spPr>
          <a:ln/>
        </p:spPr>
      </p:sp>
      <p:sp>
        <p:nvSpPr>
          <p:cNvPr id="55299" name="Notes Placeholder 2">
            <a:extLst>
              <a:ext uri="{FF2B5EF4-FFF2-40B4-BE49-F238E27FC236}">
                <a16:creationId xmlns:a16="http://schemas.microsoft.com/office/drawing/2014/main" id="{A376FC4D-7C7D-471A-BDD4-3FA3DB6D8E8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Here is the updated class diagram. Now the </a:t>
            </a:r>
            <a:r>
              <a:rPr lang="en-US" altLang="en-US" dirty="0" err="1">
                <a:latin typeface="Arial" panose="020B0604020202020204" pitchFamily="34" charset="0"/>
              </a:rPr>
              <a:t>behaviours</a:t>
            </a:r>
            <a:r>
              <a:rPr lang="en-US" altLang="en-US" dirty="0">
                <a:latin typeface="Arial" panose="020B0604020202020204" pitchFamily="34" charset="0"/>
              </a:rPr>
              <a:t> of ducks are not in the duck classes, but have instead been || encapsulated into their own classes. We now have a family of algorithms that represent things a duck could do, which is to quack and fly in different ways. We call the classes that use these encapsulated </a:t>
            </a:r>
            <a:r>
              <a:rPr lang="en-US" altLang="en-US" dirty="0" err="1">
                <a:latin typeface="Arial" panose="020B0604020202020204" pitchFamily="34" charset="0"/>
              </a:rPr>
              <a:t>behaviours</a:t>
            </a:r>
            <a:r>
              <a:rPr lang="en-US" altLang="en-US" dirty="0">
                <a:latin typeface="Arial" panose="020B0604020202020204" pitchFamily="34" charset="0"/>
              </a:rPr>
              <a:t> the || Context, so in our case, all the ducks are part of the context that use duck </a:t>
            </a:r>
            <a:r>
              <a:rPr lang="en-US" altLang="en-US" dirty="0" err="1">
                <a:latin typeface="Arial" panose="020B0604020202020204" pitchFamily="34" charset="0"/>
              </a:rPr>
              <a:t>behaviours</a:t>
            </a:r>
            <a:r>
              <a:rPr lang="en-US" altLang="en-US" dirty="0">
                <a:latin typeface="Arial" panose="020B0604020202020204" pitchFamily="34" charset="0"/>
              </a:rPr>
              <a:t>.</a:t>
            </a:r>
          </a:p>
          <a:p>
            <a:endParaRPr lang="en-US" altLang="en-US" dirty="0">
              <a:latin typeface="Arial" panose="020B0604020202020204" pitchFamily="34" charset="0"/>
            </a:endParaRPr>
          </a:p>
        </p:txBody>
      </p:sp>
      <p:sp>
        <p:nvSpPr>
          <p:cNvPr id="55300" name="Slide Number Placeholder 3">
            <a:extLst>
              <a:ext uri="{FF2B5EF4-FFF2-40B4-BE49-F238E27FC236}">
                <a16:creationId xmlns:a16="http://schemas.microsoft.com/office/drawing/2014/main" id="{21A4082E-8E1C-4CBE-A698-D95EEB66FE3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D9796F21-5F17-4836-ABE3-F5A92DEC9445}" type="slidenum">
              <a:rPr lang="en-GB" altLang="en-US" sz="1000" smtClean="0">
                <a:latin typeface="Arial" panose="020B0604020202020204" pitchFamily="34" charset="0"/>
              </a:rPr>
              <a:pPr/>
              <a:t>15</a:t>
            </a:fld>
            <a:endParaRPr lang="en-GB" altLang="en-US" sz="100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A2A047B8-4781-4E13-B1D7-79C1BFCA853C}"/>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id="{17CCE8D7-DA4A-4A5E-9F8A-3540E500E4D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Let’s summarize why our new design is superior by listing out what we have achieved. Firstly, by putting fly and quack </a:t>
            </a:r>
            <a:r>
              <a:rPr lang="en-US" altLang="en-US" dirty="0" err="1">
                <a:latin typeface="Arial" panose="020B0604020202020204" pitchFamily="34" charset="0"/>
              </a:rPr>
              <a:t>behaviours</a:t>
            </a:r>
            <a:r>
              <a:rPr lang="en-US" altLang="en-US" dirty="0">
                <a:latin typeface="Arial" panose="020B0604020202020204" pitchFamily="34" charset="0"/>
              </a:rPr>
              <a:t> into their own classes, now || other classes can reuse our fly and quack </a:t>
            </a:r>
            <a:r>
              <a:rPr lang="en-US" altLang="en-US" dirty="0" err="1">
                <a:latin typeface="Arial" panose="020B0604020202020204" pitchFamily="34" charset="0"/>
              </a:rPr>
              <a:t>behaviours</a:t>
            </a:r>
            <a:r>
              <a:rPr lang="en-US" altLang="en-US" dirty="0">
                <a:latin typeface="Arial" panose="020B0604020202020204" pitchFamily="34" charset="0"/>
              </a:rPr>
              <a:t> as they are no longer hidden in the Duck classes. In the upcoming pigeon DLC for our game, we can reuse all the fly </a:t>
            </a:r>
            <a:r>
              <a:rPr lang="en-US" altLang="en-US" dirty="0" err="1">
                <a:latin typeface="Arial" panose="020B0604020202020204" pitchFamily="34" charset="0"/>
              </a:rPr>
              <a:t>behaviours</a:t>
            </a:r>
            <a:r>
              <a:rPr lang="en-US" altLang="en-US" dirty="0">
                <a:latin typeface="Arial" panose="020B0604020202020204" pitchFamily="34" charset="0"/>
              </a:rPr>
              <a:t> without having to recode them.</a:t>
            </a:r>
          </a:p>
          <a:p>
            <a:endParaRPr lang="en-US" altLang="en-US" dirty="0">
              <a:latin typeface="Arial" panose="020B0604020202020204" pitchFamily="34" charset="0"/>
            </a:endParaRPr>
          </a:p>
          <a:p>
            <a:r>
              <a:rPr lang="en-US" altLang="en-US" dirty="0">
                <a:latin typeface="Arial" panose="020B0604020202020204" pitchFamily="34" charset="0"/>
              </a:rPr>
              <a:t>Secondly, we can now || add new </a:t>
            </a:r>
            <a:r>
              <a:rPr lang="en-US" altLang="en-US" dirty="0" err="1">
                <a:latin typeface="Arial" panose="020B0604020202020204" pitchFamily="34" charset="0"/>
              </a:rPr>
              <a:t>behaviours</a:t>
            </a:r>
            <a:r>
              <a:rPr lang="en-US" altLang="en-US" dirty="0">
                <a:latin typeface="Arial" panose="020B0604020202020204" pitchFamily="34" charset="0"/>
              </a:rPr>
              <a:t> without modifying any existing </a:t>
            </a:r>
            <a:r>
              <a:rPr lang="en-US" altLang="en-US" dirty="0" err="1">
                <a:latin typeface="Arial" panose="020B0604020202020204" pitchFamily="34" charset="0"/>
              </a:rPr>
              <a:t>behaviours</a:t>
            </a:r>
            <a:r>
              <a:rPr lang="en-US" altLang="en-US" dirty="0">
                <a:latin typeface="Arial" panose="020B0604020202020204" pitchFamily="34" charset="0"/>
              </a:rPr>
              <a:t>. If we want to allow the possibility of flying with balloons, we just need to create a new </a:t>
            </a:r>
            <a:r>
              <a:rPr lang="en-US" altLang="en-US" dirty="0" err="1">
                <a:latin typeface="Arial" panose="020B0604020202020204" pitchFamily="34" charset="0"/>
              </a:rPr>
              <a:t>FlyWithBalloons</a:t>
            </a:r>
            <a:r>
              <a:rPr lang="en-US" altLang="en-US" dirty="0">
                <a:latin typeface="Arial" panose="020B0604020202020204" pitchFamily="34" charset="0"/>
              </a:rPr>
              <a:t> class that implements </a:t>
            </a:r>
            <a:r>
              <a:rPr lang="en-US" altLang="en-US" dirty="0" err="1">
                <a:latin typeface="Arial" panose="020B0604020202020204" pitchFamily="34" charset="0"/>
              </a:rPr>
              <a:t>FlyBehaviour</a:t>
            </a:r>
            <a:r>
              <a:rPr lang="en-US" altLang="en-US" dirty="0">
                <a:latin typeface="Arial" panose="020B0604020202020204" pitchFamily="34" charset="0"/>
              </a:rPr>
              <a:t>. None of the other </a:t>
            </a:r>
            <a:r>
              <a:rPr lang="en-US" altLang="en-US" dirty="0" err="1">
                <a:latin typeface="Arial" panose="020B0604020202020204" pitchFamily="34" charset="0"/>
              </a:rPr>
              <a:t>Flybehaviour</a:t>
            </a:r>
            <a:r>
              <a:rPr lang="en-US" altLang="en-US" dirty="0">
                <a:latin typeface="Arial" panose="020B0604020202020204" pitchFamily="34" charset="0"/>
              </a:rPr>
              <a:t> subclasses will be affected, and none of the existing Duck subclasses will have to be modified, unless you want them to fly with balloons. This is the type of loose coupling that we always aim to achieve in OO systems.</a:t>
            </a:r>
          </a:p>
        </p:txBody>
      </p:sp>
      <p:sp>
        <p:nvSpPr>
          <p:cNvPr id="57348" name="Slide Number Placeholder 3">
            <a:extLst>
              <a:ext uri="{FF2B5EF4-FFF2-40B4-BE49-F238E27FC236}">
                <a16:creationId xmlns:a16="http://schemas.microsoft.com/office/drawing/2014/main" id="{0F65F860-A2DF-43A0-A186-DDE5EDB7EE2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84718AE6-0829-4FBB-B512-3AB1CEEF2B36}" type="slidenum">
              <a:rPr lang="en-GB" altLang="en-US" sz="1000" smtClean="0">
                <a:latin typeface="Arial" panose="020B0604020202020204" pitchFamily="34" charset="0"/>
              </a:rPr>
              <a:pPr/>
              <a:t>16</a:t>
            </a:fld>
            <a:endParaRPr lang="en-GB" altLang="en-US" sz="100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502A1022-F320-475E-A09D-A3C1DC05E80D}"/>
              </a:ext>
            </a:extLst>
          </p:cNvPr>
          <p:cNvSpPr>
            <a:spLocks noGrp="1" noRot="1" noChangeAspect="1" noTextEdit="1"/>
          </p:cNvSpPr>
          <p:nvPr>
            <p:ph type="sldImg"/>
          </p:nvPr>
        </p:nvSpPr>
        <p:spPr>
          <a:ln/>
        </p:spPr>
      </p:sp>
      <p:sp>
        <p:nvSpPr>
          <p:cNvPr id="59395" name="Notes Placeholder 2">
            <a:extLst>
              <a:ext uri="{FF2B5EF4-FFF2-40B4-BE49-F238E27FC236}">
                <a16:creationId xmlns:a16="http://schemas.microsoft.com/office/drawing/2014/main" id="{E90DC2FB-3F32-47E5-9D3E-18D8D08677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ltLang="en-US" dirty="0">
                <a:latin typeface="Arial" panose="020B0604020202020204" pitchFamily="34" charset="0"/>
              </a:rPr>
              <a:t>Here’s a third benefit: we can also call these methods to change the behaviour of a duck during runtime. For example, we can create a || duck object which is a new </a:t>
            </a:r>
            <a:r>
              <a:rPr lang="en-SG" altLang="en-US" dirty="0" err="1">
                <a:latin typeface="Arial" panose="020B0604020202020204" pitchFamily="34" charset="0"/>
              </a:rPr>
              <a:t>MallardDuck</a:t>
            </a:r>
            <a:r>
              <a:rPr lang="en-SG" altLang="en-US" dirty="0">
                <a:latin typeface="Arial" panose="020B0604020202020204" pitchFamily="34" charset="0"/>
              </a:rPr>
              <a:t>, and when we execute </a:t>
            </a:r>
            <a:r>
              <a:rPr lang="en-SG" altLang="en-US" dirty="0" err="1">
                <a:latin typeface="Arial" panose="020B0604020202020204" pitchFamily="34" charset="0"/>
              </a:rPr>
              <a:t>donald.performFly</a:t>
            </a:r>
            <a:r>
              <a:rPr lang="en-SG" altLang="en-US" dirty="0">
                <a:latin typeface="Arial" panose="020B0604020202020204" pitchFamily="34" charset="0"/>
              </a:rPr>
              <a:t>(), it will print “flap </a:t>
            </a:r>
            <a:r>
              <a:rPr lang="en-SG" altLang="en-US" dirty="0" err="1">
                <a:latin typeface="Arial" panose="020B0604020202020204" pitchFamily="34" charset="0"/>
              </a:rPr>
              <a:t>flap</a:t>
            </a:r>
            <a:r>
              <a:rPr lang="en-SG" altLang="en-US" dirty="0">
                <a:latin typeface="Arial" panose="020B0604020202020204" pitchFamily="34" charset="0"/>
              </a:rPr>
              <a:t>”. And then, over the course of the game, Donald picks up a rocket. We can then change the behaviour of </a:t>
            </a:r>
            <a:r>
              <a:rPr lang="en-SG" altLang="en-US" dirty="0" err="1">
                <a:latin typeface="Arial" panose="020B0604020202020204" pitchFamily="34" charset="0"/>
              </a:rPr>
              <a:t>donald</a:t>
            </a:r>
            <a:r>
              <a:rPr lang="en-SG" altLang="en-US" dirty="0">
                <a:latin typeface="Arial" panose="020B0604020202020204" pitchFamily="34" charset="0"/>
              </a:rPr>
              <a:t> by setting its </a:t>
            </a:r>
            <a:r>
              <a:rPr lang="en-SG" altLang="en-US" dirty="0" err="1">
                <a:latin typeface="Arial" panose="020B0604020202020204" pitchFamily="34" charset="0"/>
              </a:rPr>
              <a:t>flyBehaviour</a:t>
            </a:r>
            <a:r>
              <a:rPr lang="en-SG" altLang="en-US" dirty="0">
                <a:latin typeface="Arial" panose="020B0604020202020204" pitchFamily="34" charset="0"/>
              </a:rPr>
              <a:t> to </a:t>
            </a:r>
            <a:r>
              <a:rPr lang="en-SG" altLang="en-US" dirty="0" err="1">
                <a:latin typeface="Arial" panose="020B0604020202020204" pitchFamily="34" charset="0"/>
              </a:rPr>
              <a:t>FlyWithRocket</a:t>
            </a:r>
            <a:r>
              <a:rPr lang="en-SG" altLang="en-US" dirty="0">
                <a:latin typeface="Arial" panose="020B0604020202020204" pitchFamily="34" charset="0"/>
              </a:rPr>
              <a:t>(). From now on, when we execute </a:t>
            </a:r>
            <a:r>
              <a:rPr lang="en-SG" altLang="en-US" dirty="0" err="1">
                <a:latin typeface="Arial" panose="020B0604020202020204" pitchFamily="34" charset="0"/>
              </a:rPr>
              <a:t>donald.performFly</a:t>
            </a:r>
            <a:r>
              <a:rPr lang="en-SG" altLang="en-US" dirty="0">
                <a:latin typeface="Arial" panose="020B0604020202020204" pitchFamily="34" charset="0"/>
              </a:rPr>
              <a:t>(), it prints “</a:t>
            </a:r>
            <a:r>
              <a:rPr lang="en-SG" altLang="en-US" dirty="0" err="1">
                <a:latin typeface="Arial" panose="020B0604020202020204" pitchFamily="34" charset="0"/>
              </a:rPr>
              <a:t>Zoooom</a:t>
            </a:r>
            <a:r>
              <a:rPr lang="en-SG" altLang="en-US" dirty="0">
                <a:latin typeface="Arial" panose="020B0604020202020204" pitchFamily="34" charset="0"/>
              </a:rPr>
              <a:t>” because its behaviour has changed.</a:t>
            </a:r>
          </a:p>
          <a:p>
            <a:endParaRPr lang="en-SG" altLang="en-US" dirty="0">
              <a:latin typeface="Arial" panose="020B0604020202020204" pitchFamily="34" charset="0"/>
            </a:endParaRPr>
          </a:p>
          <a:p>
            <a:r>
              <a:rPr lang="en-SG" altLang="en-US" dirty="0">
                <a:latin typeface="Arial" panose="020B0604020202020204" pitchFamily="34" charset="0"/>
              </a:rPr>
              <a:t>Incidentally, we have applied a third OO design principle, which is “Favour composition over inheritance”, you can say “has-a” is better than “is-a”. Inheritance is a IS-A relationship. In our initial design, </a:t>
            </a:r>
            <a:r>
              <a:rPr lang="en-SG" altLang="en-US" dirty="0" err="1">
                <a:latin typeface="Arial" panose="020B0604020202020204" pitchFamily="34" charset="0"/>
              </a:rPr>
              <a:t>MallardDucks</a:t>
            </a:r>
            <a:r>
              <a:rPr lang="en-SG" altLang="en-US" dirty="0">
                <a:latin typeface="Arial" panose="020B0604020202020204" pitchFamily="34" charset="0"/>
              </a:rPr>
              <a:t> and </a:t>
            </a:r>
            <a:r>
              <a:rPr lang="en-SG" altLang="en-US" dirty="0" err="1">
                <a:latin typeface="Arial" panose="020B0604020202020204" pitchFamily="34" charset="0"/>
              </a:rPr>
              <a:t>RedheadDucks</a:t>
            </a:r>
            <a:r>
              <a:rPr lang="en-SG" altLang="en-US" dirty="0">
                <a:latin typeface="Arial" panose="020B0604020202020204" pitchFamily="34" charset="0"/>
              </a:rPr>
              <a:t> inherit fly() and quack() from the Duck class, which is OK, but that tightly couples the Duck class with its subclasses. Instead, where possible, we should use composition or a HAS-A relationship. In our new design, the ducks get their behaviour by being composed with the right behaviour object. This is considerably looser coupling, since now we can assign new behaviours without having to recode the class itself.</a:t>
            </a:r>
          </a:p>
          <a:p>
            <a:endParaRPr lang="en-SG" altLang="en-US" dirty="0">
              <a:latin typeface="Arial" panose="020B0604020202020204" pitchFamily="34" charset="0"/>
            </a:endParaRPr>
          </a:p>
          <a:p>
            <a:endParaRPr lang="en-SG" altLang="en-US" dirty="0">
              <a:latin typeface="Arial" panose="020B0604020202020204" pitchFamily="34" charset="0"/>
            </a:endParaRPr>
          </a:p>
        </p:txBody>
      </p:sp>
      <p:sp>
        <p:nvSpPr>
          <p:cNvPr id="59396" name="Slide Number Placeholder 3">
            <a:extLst>
              <a:ext uri="{FF2B5EF4-FFF2-40B4-BE49-F238E27FC236}">
                <a16:creationId xmlns:a16="http://schemas.microsoft.com/office/drawing/2014/main" id="{9A16C723-769A-4DBE-9D1C-C07336DFA23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B4D3C8F7-4181-4A43-A060-2731FBE3A40E}" type="slidenum">
              <a:rPr lang="en-GB" altLang="en-US" sz="1000" smtClean="0">
                <a:latin typeface="Arial" panose="020B0604020202020204" pitchFamily="34" charset="0"/>
              </a:rPr>
              <a:pPr/>
              <a:t>17</a:t>
            </a:fld>
            <a:endParaRPr lang="en-GB" altLang="en-US" sz="100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the Strategy design pattern. Let’s summarize.</a:t>
            </a:r>
            <a:endParaRPr lang="en-GB" dirty="0"/>
          </a:p>
        </p:txBody>
      </p:sp>
      <p:sp>
        <p:nvSpPr>
          <p:cNvPr id="4" name="Slide Number Placeholder 3"/>
          <p:cNvSpPr>
            <a:spLocks noGrp="1"/>
          </p:cNvSpPr>
          <p:nvPr>
            <p:ph type="sldNum" sz="quarter" idx="5"/>
          </p:nvPr>
        </p:nvSpPr>
        <p:spPr/>
        <p:txBody>
          <a:bodyPr/>
          <a:lstStyle/>
          <a:p>
            <a:pPr>
              <a:defRPr/>
            </a:pPr>
            <a:fld id="{B8E081C7-EB7F-48D8-9616-EE7191085FCB}" type="slidenum">
              <a:rPr lang="en-GB" smtClean="0"/>
              <a:pPr>
                <a:defRPr/>
              </a:pPr>
              <a:t>18</a:t>
            </a:fld>
            <a:endParaRPr lang="en-GB"/>
          </a:p>
        </p:txBody>
      </p:sp>
    </p:spTree>
    <p:extLst>
      <p:ext uri="{BB962C8B-B14F-4D97-AF65-F5344CB8AC3E}">
        <p14:creationId xmlns:p14="http://schemas.microsoft.com/office/powerpoint/2010/main" val="1819742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0217F6D6-3239-4755-AA93-3FFE481E3FA0}"/>
              </a:ext>
            </a:extLst>
          </p:cNvPr>
          <p:cNvSpPr>
            <a:spLocks noGrp="1" noRot="1" noChangeAspect="1" noTextEdit="1"/>
          </p:cNvSpPr>
          <p:nvPr>
            <p:ph type="sldImg"/>
          </p:nvPr>
        </p:nvSpPr>
        <p:spPr>
          <a:ln/>
        </p:spPr>
      </p:sp>
      <p:sp>
        <p:nvSpPr>
          <p:cNvPr id="62467" name="Notes Placeholder 2">
            <a:extLst>
              <a:ext uri="{FF2B5EF4-FFF2-40B4-BE49-F238E27FC236}">
                <a16:creationId xmlns:a16="http://schemas.microsoft.com/office/drawing/2014/main" id="{6584F78C-E433-435D-B69E-C28478B5D14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The </a:t>
            </a:r>
            <a:r>
              <a:rPr lang="en-US" altLang="en-US" b="1" dirty="0">
                <a:latin typeface="Arial" panose="020B0604020202020204" pitchFamily="34" charset="0"/>
              </a:rPr>
              <a:t>Strategy Pattern</a:t>
            </a:r>
            <a:r>
              <a:rPr lang="en-US" altLang="en-US" dirty="0">
                <a:latin typeface="Arial" panose="020B0604020202020204" pitchFamily="34" charset="0"/>
              </a:rPr>
              <a:t> defines a family of algorithms (or strategies), encapsulates each one, and makes them interchangeable. In our example, we have different ways to fly and different ways to quack. We encapsulated them into their own class and made them interchangeable so that any duck can fly or quack in whatever way we assign to them. The Strategy pattern lets the algorithms vary independently from the clients that use it. || Another name for this design pattern is the Policy design pattern.</a:t>
            </a:r>
          </a:p>
          <a:p>
            <a:endParaRPr lang="en-US" altLang="en-US" dirty="0">
              <a:latin typeface="Arial" panose="020B0604020202020204" pitchFamily="34" charset="0"/>
            </a:endParaRPr>
          </a:p>
        </p:txBody>
      </p:sp>
      <p:sp>
        <p:nvSpPr>
          <p:cNvPr id="62468" name="Slide Number Placeholder 3">
            <a:extLst>
              <a:ext uri="{FF2B5EF4-FFF2-40B4-BE49-F238E27FC236}">
                <a16:creationId xmlns:a16="http://schemas.microsoft.com/office/drawing/2014/main" id="{C60463C6-7C1E-4B7F-B2CA-765D2B57D20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3A715F37-3644-40BA-A3A1-F1DBB8B233D9}" type="slidenum">
              <a:rPr lang="en-GB" altLang="en-US" sz="1000" smtClean="0">
                <a:latin typeface="Arial" panose="020B0604020202020204" pitchFamily="34" charset="0"/>
              </a:rPr>
              <a:pPr/>
              <a:t>19</a:t>
            </a:fld>
            <a:endParaRPr lang="en-GB" altLang="en-US" sz="100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10525B18-9D5E-41BF-8D83-230C54CADCB8}"/>
              </a:ext>
            </a:extLst>
          </p:cNvPr>
          <p:cNvSpPr>
            <a:spLocks noGrp="1" noRot="1" noChangeAspect="1" noTextEdit="1"/>
          </p:cNvSpPr>
          <p:nvPr>
            <p:ph type="sldImg"/>
          </p:nvPr>
        </p:nvSpPr>
        <p:spPr>
          <a:ln/>
        </p:spPr>
      </p:sp>
      <p:sp>
        <p:nvSpPr>
          <p:cNvPr id="26627" name="Notes Placeholder 2">
            <a:extLst>
              <a:ext uri="{FF2B5EF4-FFF2-40B4-BE49-F238E27FC236}">
                <a16:creationId xmlns:a16="http://schemas.microsoft.com/office/drawing/2014/main" id="{8ECD8AFC-219F-4687-82F4-C83F85A9D13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…About ducks. Hey, at least everybody knows what’s a duck, right?</a:t>
            </a:r>
          </a:p>
          <a:p>
            <a:endParaRPr lang="en-US" altLang="en-US" dirty="0">
              <a:latin typeface="Arial" panose="020B0604020202020204" pitchFamily="34" charset="0"/>
            </a:endParaRPr>
          </a:p>
          <a:p>
            <a:r>
              <a:rPr lang="en-US" altLang="en-US" dirty="0">
                <a:latin typeface="Arial" panose="020B0604020202020204" pitchFamily="34" charset="0"/>
              </a:rPr>
              <a:t>OK, so in this example, you are designing a simulation game involving ducks. And || here is the initial design. We have an abstract class Duck, so we cannot instantiate an object of type Duck. We also have multiple classes inheriting from Duck, such as </a:t>
            </a:r>
            <a:r>
              <a:rPr lang="en-US" altLang="en-US" dirty="0" err="1">
                <a:latin typeface="Arial" panose="020B0604020202020204" pitchFamily="34" charset="0"/>
              </a:rPr>
              <a:t>MallardDuck</a:t>
            </a:r>
            <a:r>
              <a:rPr lang="en-US" altLang="en-US" dirty="0">
                <a:latin typeface="Arial" panose="020B0604020202020204" pitchFamily="34" charset="0"/>
              </a:rPr>
              <a:t>, </a:t>
            </a:r>
            <a:r>
              <a:rPr lang="en-US" altLang="en-US" dirty="0" err="1">
                <a:latin typeface="Arial" panose="020B0604020202020204" pitchFamily="34" charset="0"/>
              </a:rPr>
              <a:t>RedheadDuck</a:t>
            </a:r>
            <a:r>
              <a:rPr lang="en-US" altLang="en-US" dirty="0">
                <a:latin typeface="Arial" panose="020B0604020202020204" pitchFamily="34" charset="0"/>
              </a:rPr>
              <a:t>, and lots of other types of ducks. We see that the Duck class has an abstract operation display(), so each class that inherits from duck must override it. Every duck also has two non-abstract operations quack() and swim(), so all duck subclasses will inherit those operations. This looks pretty good, right?</a:t>
            </a:r>
          </a:p>
          <a:p>
            <a:endParaRPr lang="en-US" altLang="en-US" dirty="0">
              <a:latin typeface="Arial" panose="020B0604020202020204" pitchFamily="34" charset="0"/>
            </a:endParaRPr>
          </a:p>
        </p:txBody>
      </p:sp>
      <p:sp>
        <p:nvSpPr>
          <p:cNvPr id="26628" name="Slide Number Placeholder 3">
            <a:extLst>
              <a:ext uri="{FF2B5EF4-FFF2-40B4-BE49-F238E27FC236}">
                <a16:creationId xmlns:a16="http://schemas.microsoft.com/office/drawing/2014/main" id="{7F98C37D-5881-49E6-8996-5E1001424F3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D9AB5B6A-9307-4119-925A-8E07A64C3C0E}" type="slidenum">
              <a:rPr lang="en-GB" altLang="en-US" sz="1000" smtClean="0">
                <a:latin typeface="Arial" panose="020B0604020202020204" pitchFamily="34" charset="0"/>
              </a:rPr>
              <a:pPr/>
              <a:t>2</a:t>
            </a:fld>
            <a:endParaRPr lang="en-GB" altLang="en-US" sz="100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6AD95A81-467A-475A-97DC-A78D5A98EB46}"/>
              </a:ext>
            </a:extLst>
          </p:cNvPr>
          <p:cNvSpPr>
            <a:spLocks noGrp="1" noRot="1" noChangeAspect="1" noTextEdit="1"/>
          </p:cNvSpPr>
          <p:nvPr>
            <p:ph type="sldImg"/>
          </p:nvPr>
        </p:nvSpPr>
        <p:spPr>
          <a:ln/>
        </p:spPr>
      </p:sp>
      <p:sp>
        <p:nvSpPr>
          <p:cNvPr id="64515" name="Notes Placeholder 2">
            <a:extLst>
              <a:ext uri="{FF2B5EF4-FFF2-40B4-BE49-F238E27FC236}">
                <a16:creationId xmlns:a16="http://schemas.microsoft.com/office/drawing/2014/main" id="{0E540DC8-39F1-4FFB-9F6D-E05095448B7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The Strategy design pattern is applicable when || there are different ways to do a task, and which way you should use depends on the situation. For example, if there are different ways to calculate the cost of a purchase depending on the membership status of a customer, and each method of calculation is significantly different, then you might want to use the Strategy pattern. Also, the Strategy pattern is useful when the strategy could change during runtime. Perhaps a customer starts as a basic member, which provides only basic discounts. They later get upgraded to Silver membership, and so the algorithm to calculate their purchase cost changes. This type of problem is well handled using the Strategy pattern.</a:t>
            </a:r>
          </a:p>
          <a:p>
            <a:endParaRPr lang="en-US" altLang="en-US" dirty="0">
              <a:latin typeface="Arial" panose="020B0604020202020204" pitchFamily="34" charset="0"/>
            </a:endParaRPr>
          </a:p>
          <a:p>
            <a:r>
              <a:rPr lang="en-US" altLang="en-US" dirty="0">
                <a:latin typeface="Arial" panose="020B0604020202020204" pitchFamily="34" charset="0"/>
              </a:rPr>
              <a:t>Another benefit is information hiding. By keeping the strategies in a separate class such as </a:t>
            </a:r>
            <a:r>
              <a:rPr lang="en-US" altLang="en-US" dirty="0" err="1">
                <a:latin typeface="Arial" panose="020B0604020202020204" pitchFamily="34" charset="0"/>
              </a:rPr>
              <a:t>FlyBehaviour</a:t>
            </a:r>
            <a:r>
              <a:rPr lang="en-US" altLang="en-US" dirty="0">
                <a:latin typeface="Arial" panose="020B0604020202020204" pitchFamily="34" charset="0"/>
              </a:rPr>
              <a:t> or </a:t>
            </a:r>
            <a:r>
              <a:rPr lang="en-US" altLang="en-US" dirty="0" err="1">
                <a:latin typeface="Arial" panose="020B0604020202020204" pitchFamily="34" charset="0"/>
              </a:rPr>
              <a:t>QuackBehaviour</a:t>
            </a:r>
            <a:r>
              <a:rPr lang="en-US" altLang="en-US" dirty="0">
                <a:latin typeface="Arial" panose="020B0604020202020204" pitchFamily="34" charset="0"/>
              </a:rPr>
              <a:t>, they are not part of the implementation of the context classes such as Duck. Classes can just use the strategies without knowing how the algorithm that achieves the effects actually work.</a:t>
            </a:r>
          </a:p>
        </p:txBody>
      </p:sp>
      <p:sp>
        <p:nvSpPr>
          <p:cNvPr id="64516" name="Slide Number Placeholder 3">
            <a:extLst>
              <a:ext uri="{FF2B5EF4-FFF2-40B4-BE49-F238E27FC236}">
                <a16:creationId xmlns:a16="http://schemas.microsoft.com/office/drawing/2014/main" id="{AFD8A465-7F7F-4BB0-B33D-D5D48802115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C94FCC40-C6B3-4C22-A70E-B2FA4E03F146}" type="slidenum">
              <a:rPr lang="en-GB" altLang="en-US" sz="1000" smtClean="0">
                <a:latin typeface="Arial" panose="020B0604020202020204" pitchFamily="34" charset="0"/>
              </a:rPr>
              <a:pPr/>
              <a:t>20</a:t>
            </a:fld>
            <a:endParaRPr lang="en-GB" altLang="en-US" sz="100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5DC972EA-5454-4705-AEC0-1FEC748677BB}"/>
              </a:ext>
            </a:extLst>
          </p:cNvPr>
          <p:cNvSpPr>
            <a:spLocks noGrp="1" noRot="1" noChangeAspect="1" noTextEdit="1"/>
          </p:cNvSpPr>
          <p:nvPr>
            <p:ph type="sldImg"/>
          </p:nvPr>
        </p:nvSpPr>
        <p:spPr>
          <a:ln/>
        </p:spPr>
      </p:sp>
      <p:sp>
        <p:nvSpPr>
          <p:cNvPr id="66563" name="Notes Placeholder 2">
            <a:extLst>
              <a:ext uri="{FF2B5EF4-FFF2-40B4-BE49-F238E27FC236}">
                <a16:creationId xmlns:a16="http://schemas.microsoft.com/office/drawing/2014/main" id="{B9271013-D718-449A-B18F-1F693590D9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This is the general class diagram of the Strategy Pattern. In the version we described, our Strategy is an interface such as </a:t>
            </a:r>
            <a:r>
              <a:rPr lang="en-US" altLang="en-US" dirty="0" err="1">
                <a:latin typeface="Arial" panose="020B0604020202020204" pitchFamily="34" charset="0"/>
              </a:rPr>
              <a:t>FlyBehaviour</a:t>
            </a:r>
            <a:r>
              <a:rPr lang="en-US" altLang="en-US" dirty="0">
                <a:latin typeface="Arial" panose="020B0604020202020204" pitchFamily="34" charset="0"/>
              </a:rPr>
              <a:t>, and it is implemented by Concrete Strategy classes such as </a:t>
            </a:r>
            <a:r>
              <a:rPr lang="en-US" altLang="en-US" dirty="0" err="1">
                <a:latin typeface="Arial" panose="020B0604020202020204" pitchFamily="34" charset="0"/>
              </a:rPr>
              <a:t>FlyWithWings</a:t>
            </a:r>
            <a:r>
              <a:rPr lang="en-US" altLang="en-US" dirty="0">
                <a:latin typeface="Arial" panose="020B0604020202020204" pitchFamily="34" charset="0"/>
              </a:rPr>
              <a:t>. Furthermore, the strategy would have an </a:t>
            </a:r>
            <a:r>
              <a:rPr lang="en-US" altLang="en-US" dirty="0" err="1">
                <a:latin typeface="Arial" panose="020B0604020202020204" pitchFamily="34" charset="0"/>
              </a:rPr>
              <a:t>algorithmInterface</a:t>
            </a:r>
            <a:r>
              <a:rPr lang="en-US" altLang="en-US" dirty="0">
                <a:latin typeface="Arial" panose="020B0604020202020204" pitchFamily="34" charset="0"/>
              </a:rPr>
              <a:t>() method, which in our example is the fly() method, which has to be overridden by all the Concrete Strategy classes. This version uses abstract classes with abstract methods and inheritance, which would work also. The key, though, is that the context, which is the class that uses the strategy, would || contain an object of type Strategy. The context in our example would be Duck, and it contains an attribute of type </a:t>
            </a:r>
            <a:r>
              <a:rPr lang="en-US" altLang="en-US" dirty="0" err="1">
                <a:latin typeface="Arial" panose="020B0604020202020204" pitchFamily="34" charset="0"/>
              </a:rPr>
              <a:t>FlyBehaviour</a:t>
            </a:r>
            <a:r>
              <a:rPr lang="en-US" altLang="en-US" dirty="0">
                <a:latin typeface="Arial" panose="020B0604020202020204" pitchFamily="34" charset="0"/>
              </a:rPr>
              <a:t>. In addition, it would have a </a:t>
            </a:r>
            <a:r>
              <a:rPr lang="en-US" altLang="en-US" dirty="0" err="1">
                <a:latin typeface="Arial" panose="020B0604020202020204" pitchFamily="34" charset="0"/>
              </a:rPr>
              <a:t>contextInterface</a:t>
            </a:r>
            <a:r>
              <a:rPr lang="en-US" altLang="en-US" dirty="0">
                <a:latin typeface="Arial" panose="020B0604020202020204" pitchFamily="34" charset="0"/>
              </a:rPr>
              <a:t>() method such as </a:t>
            </a:r>
            <a:r>
              <a:rPr lang="en-US" altLang="en-US" dirty="0" err="1">
                <a:latin typeface="Arial" panose="020B0604020202020204" pitchFamily="34" charset="0"/>
              </a:rPr>
              <a:t>performFly</a:t>
            </a:r>
            <a:r>
              <a:rPr lang="en-US" altLang="en-US" dirty="0">
                <a:latin typeface="Arial" panose="020B0604020202020204" pitchFamily="34" charset="0"/>
              </a:rPr>
              <a:t>(), that simply calls </a:t>
            </a:r>
            <a:r>
              <a:rPr lang="en-US" altLang="en-US" dirty="0" err="1">
                <a:latin typeface="Arial" panose="020B0604020202020204" pitchFamily="34" charset="0"/>
              </a:rPr>
              <a:t>strategy.algorithmInterface</a:t>
            </a:r>
            <a:r>
              <a:rPr lang="en-US" altLang="en-US" dirty="0">
                <a:latin typeface="Arial" panose="020B0604020202020204" pitchFamily="34" charset="0"/>
              </a:rPr>
              <a:t>(), so whatever is the </a:t>
            </a:r>
            <a:r>
              <a:rPr lang="en-US" altLang="en-US" dirty="0" err="1">
                <a:latin typeface="Arial" panose="020B0604020202020204" pitchFamily="34" charset="0"/>
              </a:rPr>
              <a:t>ConcreteStrategy</a:t>
            </a:r>
            <a:r>
              <a:rPr lang="en-US" altLang="en-US" dirty="0">
                <a:latin typeface="Arial" panose="020B0604020202020204" pitchFamily="34" charset="0"/>
              </a:rPr>
              <a:t> object assigned as the strategy, that is the version of </a:t>
            </a:r>
            <a:r>
              <a:rPr lang="en-US" altLang="en-US" dirty="0" err="1">
                <a:latin typeface="Arial" panose="020B0604020202020204" pitchFamily="34" charset="0"/>
              </a:rPr>
              <a:t>algorithmInterface</a:t>
            </a:r>
            <a:r>
              <a:rPr lang="en-US" altLang="en-US" dirty="0">
                <a:latin typeface="Arial" panose="020B0604020202020204" pitchFamily="34" charset="0"/>
              </a:rPr>
              <a:t>() that is called.</a:t>
            </a:r>
          </a:p>
        </p:txBody>
      </p:sp>
      <p:sp>
        <p:nvSpPr>
          <p:cNvPr id="66564" name="Slide Number Placeholder 3">
            <a:extLst>
              <a:ext uri="{FF2B5EF4-FFF2-40B4-BE49-F238E27FC236}">
                <a16:creationId xmlns:a16="http://schemas.microsoft.com/office/drawing/2014/main" id="{16889503-91CF-4F56-B2DC-A98C23EB9C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5E5F946D-8E40-49D3-9918-428FC12FCEB6}" type="slidenum">
              <a:rPr lang="en-GB" altLang="en-US" sz="1000" smtClean="0">
                <a:latin typeface="Arial" panose="020B0604020202020204" pitchFamily="34" charset="0"/>
              </a:rPr>
              <a:pPr/>
              <a:t>21</a:t>
            </a:fld>
            <a:endParaRPr lang="en-GB" altLang="en-US" sz="100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66A76F9B-034B-4EAC-B5F5-188A0A43403C}"/>
              </a:ext>
            </a:extLst>
          </p:cNvPr>
          <p:cNvSpPr>
            <a:spLocks noGrp="1" noRot="1" noChangeAspect="1" noTextEdit="1"/>
          </p:cNvSpPr>
          <p:nvPr>
            <p:ph type="sldImg"/>
          </p:nvPr>
        </p:nvSpPr>
        <p:spPr>
          <a:ln/>
        </p:spPr>
      </p:sp>
      <p:sp>
        <p:nvSpPr>
          <p:cNvPr id="68611" name="Notes Placeholder 2">
            <a:extLst>
              <a:ext uri="{FF2B5EF4-FFF2-40B4-BE49-F238E27FC236}">
                <a16:creationId xmlns:a16="http://schemas.microsoft.com/office/drawing/2014/main" id="{73B2F048-264D-44A0-9678-0F2909A5DC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Let’s review. The || Strategy defines a common interface for all the supported algorithms. So </a:t>
            </a:r>
            <a:r>
              <a:rPr lang="en-US" altLang="en-US" dirty="0" err="1">
                <a:latin typeface="Arial" panose="020B0604020202020204" pitchFamily="34" charset="0"/>
              </a:rPr>
              <a:t>FlyBehaviour</a:t>
            </a:r>
            <a:r>
              <a:rPr lang="en-US" altLang="en-US" dirty="0">
                <a:latin typeface="Arial" panose="020B0604020202020204" pitchFamily="34" charset="0"/>
              </a:rPr>
              <a:t> is the Strategy that defines the common interface for all flying </a:t>
            </a:r>
            <a:r>
              <a:rPr lang="en-US" altLang="en-US" dirty="0" err="1">
                <a:latin typeface="Arial" panose="020B0604020202020204" pitchFamily="34" charset="0"/>
              </a:rPr>
              <a:t>behaviours</a:t>
            </a:r>
            <a:r>
              <a:rPr lang="en-US" altLang="en-US" dirty="0">
                <a:latin typeface="Arial" panose="020B0604020202020204" pitchFamily="34" charset="0"/>
              </a:rPr>
              <a:t>, specifically, the fly() method.</a:t>
            </a:r>
          </a:p>
          <a:p>
            <a:endParaRPr lang="en-US" altLang="en-US" dirty="0">
              <a:latin typeface="Arial" panose="020B0604020202020204" pitchFamily="34" charset="0"/>
            </a:endParaRPr>
          </a:p>
          <a:p>
            <a:r>
              <a:rPr lang="en-US" altLang="en-US" dirty="0">
                <a:latin typeface="Arial" panose="020B0604020202020204" pitchFamily="34" charset="0"/>
              </a:rPr>
              <a:t>The || </a:t>
            </a:r>
            <a:r>
              <a:rPr lang="en-US" altLang="en-US" dirty="0" err="1">
                <a:latin typeface="Arial" panose="020B0604020202020204" pitchFamily="34" charset="0"/>
              </a:rPr>
              <a:t>ConcreteStrategy</a:t>
            </a:r>
            <a:r>
              <a:rPr lang="en-US" altLang="en-US" dirty="0">
                <a:latin typeface="Arial" panose="020B0604020202020204" pitchFamily="34" charset="0"/>
              </a:rPr>
              <a:t> implements the algorithms that use the Strategy interface, such as </a:t>
            </a:r>
            <a:r>
              <a:rPr lang="en-US" altLang="en-US" dirty="0" err="1">
                <a:latin typeface="Arial" panose="020B0604020202020204" pitchFamily="34" charset="0"/>
              </a:rPr>
              <a:t>FlyWithWings</a:t>
            </a:r>
            <a:r>
              <a:rPr lang="en-US" altLang="en-US" dirty="0">
                <a:latin typeface="Arial" panose="020B0604020202020204" pitchFamily="34" charset="0"/>
              </a:rPr>
              <a:t> or </a:t>
            </a:r>
            <a:r>
              <a:rPr lang="en-US" altLang="en-US" dirty="0" err="1">
                <a:latin typeface="Arial" panose="020B0604020202020204" pitchFamily="34" charset="0"/>
              </a:rPr>
              <a:t>FlyWithRocket</a:t>
            </a:r>
            <a:r>
              <a:rPr lang="en-US" altLang="en-US" dirty="0">
                <a:latin typeface="Arial" panose="020B0604020202020204" pitchFamily="34" charset="0"/>
              </a:rPr>
              <a:t>.</a:t>
            </a:r>
          </a:p>
          <a:p>
            <a:endParaRPr lang="en-US" altLang="en-US" dirty="0">
              <a:latin typeface="Arial" panose="020B0604020202020204" pitchFamily="34" charset="0"/>
            </a:endParaRPr>
          </a:p>
          <a:p>
            <a:r>
              <a:rPr lang="en-US" altLang="en-US" dirty="0">
                <a:latin typeface="Arial" panose="020B0604020202020204" pitchFamily="34" charset="0"/>
              </a:rPr>
              <a:t>The || Context class has a reference to a Strategy object, and this reference is assigned an object of type </a:t>
            </a:r>
            <a:r>
              <a:rPr lang="en-US" altLang="en-US" dirty="0" err="1">
                <a:latin typeface="Arial" panose="020B0604020202020204" pitchFamily="34" charset="0"/>
              </a:rPr>
              <a:t>ConcreteStrategy</a:t>
            </a:r>
            <a:r>
              <a:rPr lang="en-US" altLang="en-US" dirty="0">
                <a:latin typeface="Arial" panose="020B0604020202020204" pitchFamily="34" charset="0"/>
              </a:rPr>
              <a:t>. If necessary, it can allow the Strategy to access its data using getters and setters. And those are all the key participants to the Strategy design pattern.</a:t>
            </a:r>
          </a:p>
        </p:txBody>
      </p:sp>
      <p:sp>
        <p:nvSpPr>
          <p:cNvPr id="68612" name="Slide Number Placeholder 3">
            <a:extLst>
              <a:ext uri="{FF2B5EF4-FFF2-40B4-BE49-F238E27FC236}">
                <a16:creationId xmlns:a16="http://schemas.microsoft.com/office/drawing/2014/main" id="{AFFF9375-9BC9-472C-A237-20CAE2B7897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C283AE87-9A6D-41AD-A501-2DC51CA8C47B}" type="slidenum">
              <a:rPr lang="en-GB" altLang="en-US" sz="1000" smtClean="0">
                <a:latin typeface="Arial" panose="020B0604020202020204" pitchFamily="34" charset="0"/>
              </a:rPr>
              <a:pPr/>
              <a:t>22</a:t>
            </a:fld>
            <a:endParaRPr lang="en-GB" altLang="en-US" sz="100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A3BDDA67-37E5-416F-A1FF-5080AFE77B8E}"/>
              </a:ext>
            </a:extLst>
          </p:cNvPr>
          <p:cNvSpPr>
            <a:spLocks noGrp="1" noRot="1" noChangeAspect="1" noTextEdit="1"/>
          </p:cNvSpPr>
          <p:nvPr>
            <p:ph type="sldImg"/>
          </p:nvPr>
        </p:nvSpPr>
        <p:spPr>
          <a:ln/>
        </p:spPr>
      </p:sp>
      <p:sp>
        <p:nvSpPr>
          <p:cNvPr id="70659" name="Notes Placeholder 2">
            <a:extLst>
              <a:ext uri="{FF2B5EF4-FFF2-40B4-BE49-F238E27FC236}">
                <a16:creationId xmlns:a16="http://schemas.microsoft.com/office/drawing/2014/main" id="{C00E9DFF-994A-40D3-A4CE-E63AE2D7C0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Finally, let’s see how our Duck simulation maps to the Strategy pattern. Here is the class diagram of the Duck simulation game. || Duck is the Context, and it has access to the different strategies through the attributes </a:t>
            </a:r>
            <a:r>
              <a:rPr lang="en-US" altLang="en-US" dirty="0" err="1">
                <a:latin typeface="Arial" panose="020B0604020202020204" pitchFamily="34" charset="0"/>
              </a:rPr>
              <a:t>flyBehaviour</a:t>
            </a:r>
            <a:r>
              <a:rPr lang="en-US" altLang="en-US" dirty="0">
                <a:latin typeface="Arial" panose="020B0604020202020204" pitchFamily="34" charset="0"/>
              </a:rPr>
              <a:t> and </a:t>
            </a:r>
            <a:r>
              <a:rPr lang="en-US" altLang="en-US" dirty="0" err="1">
                <a:latin typeface="Arial" panose="020B0604020202020204" pitchFamily="34" charset="0"/>
              </a:rPr>
              <a:t>quackBehaviour</a:t>
            </a:r>
            <a:r>
              <a:rPr lang="en-US" altLang="en-US" dirty="0">
                <a:latin typeface="Arial" panose="020B0604020202020204" pitchFamily="34" charset="0"/>
              </a:rPr>
              <a:t>. || </a:t>
            </a:r>
            <a:r>
              <a:rPr lang="en-US" altLang="en-US" dirty="0" err="1">
                <a:latin typeface="Arial" panose="020B0604020202020204" pitchFamily="34" charset="0"/>
              </a:rPr>
              <a:t>FlyBehaviour</a:t>
            </a:r>
            <a:r>
              <a:rPr lang="en-US" altLang="en-US" dirty="0">
                <a:latin typeface="Arial" panose="020B0604020202020204" pitchFamily="34" charset="0"/>
              </a:rPr>
              <a:t> and </a:t>
            </a:r>
            <a:r>
              <a:rPr lang="en-US" altLang="en-US" dirty="0" err="1">
                <a:latin typeface="Arial" panose="020B0604020202020204" pitchFamily="34" charset="0"/>
              </a:rPr>
              <a:t>QuackBehaviour</a:t>
            </a:r>
            <a:r>
              <a:rPr lang="en-US" altLang="en-US" dirty="0">
                <a:latin typeface="Arial" panose="020B0604020202020204" pitchFamily="34" charset="0"/>
              </a:rPr>
              <a:t> are Strategies, which define an interface for the algorithms. In the case of </a:t>
            </a:r>
            <a:r>
              <a:rPr lang="en-US" altLang="en-US" dirty="0" err="1">
                <a:latin typeface="Arial" panose="020B0604020202020204" pitchFamily="34" charset="0"/>
              </a:rPr>
              <a:t>FlyBehaviour</a:t>
            </a:r>
            <a:r>
              <a:rPr lang="en-US" altLang="en-US" dirty="0">
                <a:latin typeface="Arial" panose="020B0604020202020204" pitchFamily="34" charset="0"/>
              </a:rPr>
              <a:t>, its|| algorithm interface is the fly() method. We then have the || Concrete Strategies that implement the Strategies, such as </a:t>
            </a:r>
            <a:r>
              <a:rPr lang="en-US" altLang="en-US" dirty="0" err="1">
                <a:latin typeface="Arial" panose="020B0604020202020204" pitchFamily="34" charset="0"/>
              </a:rPr>
              <a:t>FlyWithWings</a:t>
            </a:r>
            <a:r>
              <a:rPr lang="en-US" altLang="en-US" dirty="0">
                <a:latin typeface="Arial" panose="020B0604020202020204" pitchFamily="34" charset="0"/>
              </a:rPr>
              <a:t> and </a:t>
            </a:r>
            <a:r>
              <a:rPr lang="en-US" altLang="en-US" dirty="0" err="1">
                <a:latin typeface="Arial" panose="020B0604020202020204" pitchFamily="34" charset="0"/>
              </a:rPr>
              <a:t>FlyWithRocket</a:t>
            </a:r>
            <a:r>
              <a:rPr lang="en-US" altLang="en-US" dirty="0">
                <a:latin typeface="Arial" panose="020B0604020202020204" pitchFamily="34" charset="0"/>
              </a:rPr>
              <a:t>, that all have to implement their own version of fly(). Finally, all the magic happens because the || </a:t>
            </a:r>
            <a:r>
              <a:rPr lang="en-US" altLang="en-US" dirty="0" err="1">
                <a:latin typeface="Arial" panose="020B0604020202020204" pitchFamily="34" charset="0"/>
              </a:rPr>
              <a:t>performFly</a:t>
            </a:r>
            <a:r>
              <a:rPr lang="en-US" altLang="en-US" dirty="0">
                <a:latin typeface="Arial" panose="020B0604020202020204" pitchFamily="34" charset="0"/>
              </a:rPr>
              <a:t>() method in the context, known as the context interface, calls the </a:t>
            </a:r>
            <a:r>
              <a:rPr lang="en-US" altLang="en-US" dirty="0" err="1">
                <a:latin typeface="Arial" panose="020B0604020202020204" pitchFamily="34" charset="0"/>
              </a:rPr>
              <a:t>FlyBehaviour’s</a:t>
            </a:r>
            <a:r>
              <a:rPr lang="en-US" altLang="en-US" dirty="0">
                <a:latin typeface="Arial" panose="020B0604020202020204" pitchFamily="34" charset="0"/>
              </a:rPr>
              <a:t> fly() method, which is implemented by the interface’s subclasses.</a:t>
            </a:r>
          </a:p>
        </p:txBody>
      </p:sp>
      <p:sp>
        <p:nvSpPr>
          <p:cNvPr id="70660" name="Slide Number Placeholder 3">
            <a:extLst>
              <a:ext uri="{FF2B5EF4-FFF2-40B4-BE49-F238E27FC236}">
                <a16:creationId xmlns:a16="http://schemas.microsoft.com/office/drawing/2014/main" id="{9806AA9C-D461-45A2-AA94-7CDD271810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6087DB28-DCF0-4381-A125-477C66637470}" type="slidenum">
              <a:rPr lang="en-GB" altLang="en-US" sz="1000" smtClean="0">
                <a:latin typeface="Arial" panose="020B0604020202020204" pitchFamily="34" charset="0"/>
              </a:rPr>
              <a:pPr/>
              <a:t>23</a:t>
            </a:fld>
            <a:endParaRPr lang="en-GB" altLang="en-US" sz="100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a:extLst>
              <a:ext uri="{FF2B5EF4-FFF2-40B4-BE49-F238E27FC236}">
                <a16:creationId xmlns:a16="http://schemas.microsoft.com/office/drawing/2014/main" id="{59155DD9-5A99-4E86-B576-3E2CF4AA2B09}"/>
              </a:ext>
            </a:extLst>
          </p:cNvPr>
          <p:cNvSpPr>
            <a:spLocks noGrp="1" noRot="1" noChangeAspect="1" noTextEdit="1"/>
          </p:cNvSpPr>
          <p:nvPr>
            <p:ph type="sldImg"/>
          </p:nvPr>
        </p:nvSpPr>
        <p:spPr>
          <a:ln/>
        </p:spPr>
      </p:sp>
      <p:sp>
        <p:nvSpPr>
          <p:cNvPr id="129027" name="Notes Placeholder 2">
            <a:extLst>
              <a:ext uri="{FF2B5EF4-FFF2-40B4-BE49-F238E27FC236}">
                <a16:creationId xmlns:a16="http://schemas.microsoft.com/office/drawing/2014/main" id="{FC5D789F-C90E-400D-93A3-5D970E8B44E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Wait a minute! This looks extremely familiar. The Strategy Pattern class diagram looks EXACTLY the same as the State Pattern class diagram. Doesn’t that mean they are the same thing? Well, || yes, but also no. The State and Strategy patterns are the same proposed solution, but they differ in intent.</a:t>
            </a: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panose="020B0604020202020204" pitchFamily="34" charset="0"/>
              </a:rPr>
              <a:t>If you recall, the State Pattern encapsulates </a:t>
            </a:r>
            <a:r>
              <a:rPr lang="en-US" altLang="en-US" dirty="0" err="1">
                <a:latin typeface="Arial" panose="020B0604020202020204" pitchFamily="34" charset="0"/>
              </a:rPr>
              <a:t>behaviours</a:t>
            </a:r>
            <a:r>
              <a:rPr lang="en-US" altLang="en-US" dirty="0">
                <a:latin typeface="Arial" panose="020B0604020202020204" pitchFamily="34" charset="0"/>
              </a:rPr>
              <a:t> in state objects and at any time, the context calls one of these states. The current state changes across the set of state objects to reflect the internal state of the context, so the context’s behavior changes as well. The client object knows very little, if anything, about these state objects. This makes it much more convenient and less error-prone to maintain than || putting lots of conditional statements in the context.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panose="020B0604020202020204" pitchFamily="34" charset="0"/>
              </a:rPr>
              <a:t>In contrast, the Strategy pattern provides flexibility to change the algorithm to execute at runtime depending on which strategy is most appropriate. For example, in the duck simulation game, some ducks fly with typical flying behavior (like the </a:t>
            </a:r>
            <a:r>
              <a:rPr lang="en-US" altLang="en-US" dirty="0" err="1">
                <a:latin typeface="Arial" panose="020B0604020202020204" pitchFamily="34" charset="0"/>
              </a:rPr>
              <a:t>MallardDuck</a:t>
            </a:r>
            <a:r>
              <a:rPr lang="en-US" altLang="en-US" dirty="0">
                <a:latin typeface="Arial" panose="020B0604020202020204" pitchFamily="34" charset="0"/>
              </a:rPr>
              <a:t>) while others do not fly (like the </a:t>
            </a:r>
            <a:r>
              <a:rPr lang="en-US" altLang="en-US" dirty="0" err="1">
                <a:latin typeface="Arial" panose="020B0604020202020204" pitchFamily="34" charset="0"/>
              </a:rPr>
              <a:t>RubberDuck</a:t>
            </a:r>
            <a:r>
              <a:rPr lang="en-US" altLang="en-US" dirty="0">
                <a:latin typeface="Arial" panose="020B0604020202020204" pitchFamily="34" charset="0"/>
              </a:rPr>
              <a:t> and </a:t>
            </a:r>
            <a:r>
              <a:rPr lang="en-US" altLang="en-US" dirty="0" err="1">
                <a:latin typeface="Arial" panose="020B0604020202020204" pitchFamily="34" charset="0"/>
              </a:rPr>
              <a:t>DecoyDuck</a:t>
            </a:r>
            <a:r>
              <a:rPr lang="en-US" altLang="en-US" dirty="0">
                <a:latin typeface="Arial" panose="020B0604020202020204" pitchFamily="34" charset="0"/>
              </a:rPr>
              <a:t>). If we use inheritance and subclassing, then Mallard ducks will always fly by flapping their wings. But if my </a:t>
            </a:r>
            <a:r>
              <a:rPr lang="en-US" altLang="en-US" dirty="0" err="1">
                <a:latin typeface="Arial" panose="020B0604020202020204" pitchFamily="34" charset="0"/>
              </a:rPr>
              <a:t>MallardDuck</a:t>
            </a:r>
            <a:r>
              <a:rPr lang="en-US" altLang="en-US" dirty="0">
                <a:latin typeface="Arial" panose="020B0604020202020204" pitchFamily="34" charset="0"/>
              </a:rPr>
              <a:t> character picks up a rocket during runtime, the Strategy pattern allows me to change my flying </a:t>
            </a:r>
            <a:r>
              <a:rPr lang="en-US" altLang="en-US" dirty="0" err="1">
                <a:latin typeface="Arial" panose="020B0604020202020204" pitchFamily="34" charset="0"/>
              </a:rPr>
              <a:t>behaviour</a:t>
            </a:r>
            <a:r>
              <a:rPr lang="en-US" altLang="en-US" dirty="0">
                <a:latin typeface="Arial" panose="020B0604020202020204" pitchFamily="34" charset="0"/>
              </a:rPr>
              <a:t> on the fly (heh, get it?). Therefore, the || Strategy Pattern presents a flexible alternative to subclassing.</a:t>
            </a:r>
          </a:p>
          <a:p>
            <a:endParaRPr lang="en-US" altLang="en-US" dirty="0">
              <a:latin typeface="Arial" panose="020B0604020202020204" pitchFamily="34" charset="0"/>
            </a:endParaRPr>
          </a:p>
          <a:p>
            <a:r>
              <a:rPr lang="en-US" altLang="en-US" dirty="0">
                <a:latin typeface="Arial" panose="020B0604020202020204" pitchFamily="34" charset="0"/>
              </a:rPr>
              <a:t>So essentially, we have one solution for two somewhat different problems. We just gave them different names, that’s all.</a:t>
            </a:r>
          </a:p>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  </a:t>
            </a:r>
          </a:p>
        </p:txBody>
      </p:sp>
      <p:sp>
        <p:nvSpPr>
          <p:cNvPr id="129028" name="Slide Number Placeholder 3">
            <a:extLst>
              <a:ext uri="{FF2B5EF4-FFF2-40B4-BE49-F238E27FC236}">
                <a16:creationId xmlns:a16="http://schemas.microsoft.com/office/drawing/2014/main" id="{9019BDFA-7CB3-4B57-98B4-B9E2DCFF95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AA31EECA-9B8D-4A89-BA6C-795CBD64F5E2}" type="slidenum">
              <a:rPr lang="en-GB" altLang="en-US" sz="1000" smtClean="0">
                <a:latin typeface="Arial" panose="020B0604020202020204" pitchFamily="34" charset="0"/>
              </a:rPr>
              <a:pPr/>
              <a:t>24</a:t>
            </a:fld>
            <a:endParaRPr lang="en-GB" altLang="en-US" sz="100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F24A41C8-42F9-4467-8AD2-78886934AAD6}"/>
              </a:ext>
            </a:extLst>
          </p:cNvPr>
          <p:cNvSpPr>
            <a:spLocks noGrp="1" noRot="1" noChangeAspect="1" noTextEdit="1"/>
          </p:cNvSpPr>
          <p:nvPr>
            <p:ph type="sldImg"/>
          </p:nvPr>
        </p:nvSpPr>
        <p:spPr>
          <a:ln/>
        </p:spPr>
      </p:sp>
      <p:sp>
        <p:nvSpPr>
          <p:cNvPr id="131075" name="Notes Placeholder 2">
            <a:extLst>
              <a:ext uri="{FF2B5EF4-FFF2-40B4-BE49-F238E27FC236}">
                <a16:creationId xmlns:a16="http://schemas.microsoft.com/office/drawing/2014/main" id="{CF5DCC37-144B-40BB-A28E-4CFA8022F9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And that was the Strategy design pattern. We explained how it works and why it’s a good idea if you are trying to code a system where the algorithm to use could change depending on circumstances. We also introduced a couple of new software design principles, namely to encapsulate what changes, and the fact that composition is usually better than inheritance. The Strategy design pattern is a solution that applies these principles to produce a design that is more flexible, extendible and maintainable.</a:t>
            </a:r>
          </a:p>
          <a:p>
            <a:endParaRPr lang="en-US" altLang="en-US" dirty="0">
              <a:latin typeface="Arial" panose="020B0604020202020204" pitchFamily="34" charset="0"/>
            </a:endParaRPr>
          </a:p>
          <a:p>
            <a:r>
              <a:rPr lang="en-US" altLang="en-US" dirty="0">
                <a:latin typeface="Arial" panose="020B0604020202020204" pitchFamily="34" charset="0"/>
              </a:rPr>
              <a:t>Anyway, I think an actual duck simulation game would be very amusing. In fact, I’m sure it will quack me up. Then he waddled away (waddle waddle), till the very next day (</a:t>
            </a:r>
            <a:r>
              <a:rPr lang="en-US" altLang="en-US" dirty="0" err="1">
                <a:latin typeface="Arial" panose="020B0604020202020204" pitchFamily="34" charset="0"/>
              </a:rPr>
              <a:t>bom</a:t>
            </a:r>
            <a:r>
              <a:rPr lang="en-US" altLang="en-US" dirty="0">
                <a:latin typeface="Arial" panose="020B0604020202020204" pitchFamily="34" charset="0"/>
              </a:rPr>
              <a:t> </a:t>
            </a:r>
            <a:r>
              <a:rPr lang="en-US" altLang="en-US" dirty="0" err="1">
                <a:latin typeface="Arial" panose="020B0604020202020204" pitchFamily="34" charset="0"/>
              </a:rPr>
              <a:t>bom</a:t>
            </a:r>
            <a:r>
              <a:rPr lang="en-US" altLang="en-US" dirty="0">
                <a:latin typeface="Arial" panose="020B0604020202020204" pitchFamily="34" charset="0"/>
              </a:rPr>
              <a:t> </a:t>
            </a:r>
            <a:r>
              <a:rPr lang="en-US" altLang="en-US" dirty="0" err="1">
                <a:latin typeface="Arial" panose="020B0604020202020204" pitchFamily="34" charset="0"/>
              </a:rPr>
              <a:t>bom</a:t>
            </a:r>
            <a:r>
              <a:rPr lang="en-US" altLang="en-US" dirty="0">
                <a:latin typeface="Arial" panose="020B0604020202020204" pitchFamily="34" charset="0"/>
              </a:rPr>
              <a:t> </a:t>
            </a:r>
            <a:r>
              <a:rPr lang="en-US" altLang="en-US" dirty="0" err="1">
                <a:latin typeface="Arial" panose="020B0604020202020204" pitchFamily="34" charset="0"/>
              </a:rPr>
              <a:t>bom</a:t>
            </a:r>
            <a:r>
              <a:rPr lang="en-US" altLang="en-US" dirty="0">
                <a:latin typeface="Arial" panose="020B0604020202020204" pitchFamily="34" charset="0"/>
              </a:rPr>
              <a:t> </a:t>
            </a:r>
            <a:r>
              <a:rPr lang="en-US" altLang="en-US" dirty="0" err="1">
                <a:latin typeface="Arial" panose="020B0604020202020204" pitchFamily="34" charset="0"/>
              </a:rPr>
              <a:t>bom</a:t>
            </a:r>
            <a:r>
              <a:rPr lang="en-US" altLang="en-US" dirty="0">
                <a:latin typeface="Arial" panose="020B0604020202020204" pitchFamily="34" charset="0"/>
              </a:rPr>
              <a:t> </a:t>
            </a:r>
            <a:r>
              <a:rPr lang="en-US" altLang="en-US" dirty="0" err="1">
                <a:latin typeface="Arial" panose="020B0604020202020204" pitchFamily="34" charset="0"/>
              </a:rPr>
              <a:t>badom</a:t>
            </a:r>
            <a:r>
              <a:rPr lang="en-US" altLang="en-US" dirty="0">
                <a:latin typeface="Arial" panose="020B0604020202020204" pitchFamily="34" charset="0"/>
              </a:rPr>
              <a:t>)…</a:t>
            </a:r>
          </a:p>
        </p:txBody>
      </p:sp>
      <p:sp>
        <p:nvSpPr>
          <p:cNvPr id="131076" name="Slide Number Placeholder 3">
            <a:extLst>
              <a:ext uri="{FF2B5EF4-FFF2-40B4-BE49-F238E27FC236}">
                <a16:creationId xmlns:a16="http://schemas.microsoft.com/office/drawing/2014/main" id="{DA6AD7DF-1572-430D-A4BA-0E1EA7C5F7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2EAF1DF2-F96C-4CB9-B4C4-113DEC778716}" type="slidenum">
              <a:rPr lang="en-GB" altLang="en-US" sz="1000" smtClean="0">
                <a:latin typeface="Arial" panose="020B0604020202020204" pitchFamily="34" charset="0"/>
              </a:rPr>
              <a:pPr/>
              <a:t>25</a:t>
            </a:fld>
            <a:endParaRPr lang="en-GB" altLang="en-US" sz="1000">
              <a:latin typeface="Arial" panose="020B0604020202020204" pitchFamily="34" charset="0"/>
            </a:endParaRPr>
          </a:p>
        </p:txBody>
      </p:sp>
    </p:spTree>
    <p:extLst>
      <p:ext uri="{BB962C8B-B14F-4D97-AF65-F5344CB8AC3E}">
        <p14:creationId xmlns:p14="http://schemas.microsoft.com/office/powerpoint/2010/main" val="634338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A9705CCF-4224-458F-B683-85AB5061DFD9}"/>
              </a:ext>
            </a:extLst>
          </p:cNvPr>
          <p:cNvSpPr>
            <a:spLocks noGrp="1" noRot="1" noChangeAspect="1" noTextEdit="1"/>
          </p:cNvSpPr>
          <p:nvPr>
            <p:ph type="sldImg"/>
          </p:nvPr>
        </p:nvSpPr>
        <p:spPr>
          <a:ln/>
        </p:spPr>
      </p:sp>
      <p:sp>
        <p:nvSpPr>
          <p:cNvPr id="28675" name="Notes Placeholder 2">
            <a:extLst>
              <a:ext uri="{FF2B5EF4-FFF2-40B4-BE49-F238E27FC236}">
                <a16:creationId xmlns:a16="http://schemas.microsoft.com/office/drawing/2014/main" id="{F19B3D44-80C9-4189-B088-BDE9CF1DDE4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And you all know how to do code engineering to produce C# code from the class diagram, which we show here. We have an abstract class Duck with an abstract operation display() as well as two concrete operations quack and swim. We also have a class </a:t>
            </a:r>
            <a:r>
              <a:rPr lang="en-US" altLang="en-US" dirty="0" err="1">
                <a:latin typeface="Arial" panose="020B0604020202020204" pitchFamily="34" charset="0"/>
              </a:rPr>
              <a:t>MallardDuck</a:t>
            </a:r>
            <a:r>
              <a:rPr lang="en-US" altLang="en-US" dirty="0">
                <a:latin typeface="Arial" panose="020B0604020202020204" pitchFamily="34" charset="0"/>
              </a:rPr>
              <a:t> that inherits from Duck and overrides the display() operation. So far so good – we’ve designed the classes, coded them, and can now go out for pizza.</a:t>
            </a:r>
          </a:p>
        </p:txBody>
      </p:sp>
      <p:sp>
        <p:nvSpPr>
          <p:cNvPr id="28676" name="Slide Number Placeholder 3">
            <a:extLst>
              <a:ext uri="{FF2B5EF4-FFF2-40B4-BE49-F238E27FC236}">
                <a16:creationId xmlns:a16="http://schemas.microsoft.com/office/drawing/2014/main" id="{8C0BB138-2884-48F6-A4A8-BB27D9D3C89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F352DE31-E766-431B-B9B9-C430A4A74398}" type="slidenum">
              <a:rPr lang="en-GB" altLang="en-US" sz="1000" smtClean="0">
                <a:latin typeface="Arial" panose="020B0604020202020204" pitchFamily="34" charset="0"/>
              </a:rPr>
              <a:pPr/>
              <a:t>3</a:t>
            </a:fld>
            <a:endParaRPr lang="en-GB" altLang="en-US" sz="100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CE10DDBB-89E2-4E49-8D90-488600B00119}"/>
              </a:ext>
            </a:extLst>
          </p:cNvPr>
          <p:cNvSpPr>
            <a:spLocks noGrp="1" noRot="1" noChangeAspect="1" noTextEdit="1"/>
          </p:cNvSpPr>
          <p:nvPr>
            <p:ph type="sldImg"/>
          </p:nvPr>
        </p:nvSpPr>
        <p:spPr>
          <a:ln/>
        </p:spPr>
      </p:sp>
      <p:sp>
        <p:nvSpPr>
          <p:cNvPr id="30723" name="Notes Placeholder 2">
            <a:extLst>
              <a:ext uri="{FF2B5EF4-FFF2-40B4-BE49-F238E27FC236}">
                <a16:creationId xmlns:a16="http://schemas.microsoft.com/office/drawing/2014/main" id="{03D6D7B4-2247-4A3F-BFAA-B3E12C951E2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But of course, just when we thought our job was done, a new requirement comes in. We now want ducks to be able to fly. That sounds pretty simple – we can just add a || fly() operation into the Duck class, and now all ducks can fly. That took 10 seconds, and we can get back to our pizza.</a:t>
            </a: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724" name="Slide Number Placeholder 3">
            <a:extLst>
              <a:ext uri="{FF2B5EF4-FFF2-40B4-BE49-F238E27FC236}">
                <a16:creationId xmlns:a16="http://schemas.microsoft.com/office/drawing/2014/main" id="{D94BEB1C-C013-4635-9C24-BD36F4C61B6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CE904BEE-14E1-476A-9A04-BB6B0101DCC5}" type="slidenum">
              <a:rPr lang="en-GB" altLang="en-US" sz="1000" smtClean="0">
                <a:latin typeface="Arial" panose="020B0604020202020204" pitchFamily="34" charset="0"/>
              </a:rPr>
              <a:pPr/>
              <a:t>4</a:t>
            </a:fld>
            <a:endParaRPr lang="en-GB" altLang="en-US" sz="100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4AD5CC8E-4567-4B4D-92C3-1E67E6A0B24F}"/>
              </a:ext>
            </a:extLst>
          </p:cNvPr>
          <p:cNvSpPr>
            <a:spLocks noGrp="1" noRot="1" noChangeAspect="1" noTextEdit="1"/>
          </p:cNvSpPr>
          <p:nvPr>
            <p:ph type="sldImg"/>
          </p:nvPr>
        </p:nvSpPr>
        <p:spPr>
          <a:ln/>
        </p:spPr>
      </p:sp>
      <p:sp>
        <p:nvSpPr>
          <p:cNvPr id="32771" name="Notes Placeholder 2">
            <a:extLst>
              <a:ext uri="{FF2B5EF4-FFF2-40B4-BE49-F238E27FC236}">
                <a16:creationId xmlns:a16="http://schemas.microsoft.com/office/drawing/2014/main" id="{E0641276-9E94-427D-9B81-0CE9CDF020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Oopsie! Apparently, one of the ducks in the game is a rubber duck. By adding the fly() operation to the Duck base class, we now have flying rubber ducks, which is not what we want. In the old design, we could have our RubberDucks inherit from the Duck class because RubberDucks do swim, and we can override the quack() method so that RubberDucks squeak when quack() is called. But with the new requirement, we just introduced an unforeseen issue of flying rubber ducks.</a:t>
            </a:r>
          </a:p>
          <a:p>
            <a:endParaRPr lang="en-US" altLang="en-US" dirty="0">
              <a:latin typeface="Arial" panose="020B0604020202020204" pitchFamily="34" charset="0"/>
            </a:endParaRPr>
          </a:p>
        </p:txBody>
      </p:sp>
      <p:sp>
        <p:nvSpPr>
          <p:cNvPr id="32772" name="Slide Number Placeholder 3">
            <a:extLst>
              <a:ext uri="{FF2B5EF4-FFF2-40B4-BE49-F238E27FC236}">
                <a16:creationId xmlns:a16="http://schemas.microsoft.com/office/drawing/2014/main" id="{C10D6B38-7259-46FA-A579-3FCA0D8CE90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C9DE7D16-E251-430C-8788-38BDE5FAA594}" type="slidenum">
              <a:rPr lang="en-GB" altLang="en-US" sz="1000" smtClean="0">
                <a:latin typeface="Arial" panose="020B0604020202020204" pitchFamily="34" charset="0"/>
              </a:rPr>
              <a:pPr/>
              <a:t>5</a:t>
            </a:fld>
            <a:endParaRPr lang="en-GB" altLang="en-US" sz="100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C6F155C-94E0-4784-80AC-004092DD6DBE}"/>
              </a:ext>
            </a:extLst>
          </p:cNvPr>
          <p:cNvSpPr>
            <a:spLocks noGrp="1" noRot="1" noChangeAspect="1" noTextEdit="1"/>
          </p:cNvSpPr>
          <p:nvPr>
            <p:ph type="sldImg"/>
          </p:nvPr>
        </p:nvSpPr>
        <p:spPr>
          <a:ln/>
        </p:spPr>
      </p:sp>
      <p:sp>
        <p:nvSpPr>
          <p:cNvPr id="34819" name="Notes Placeholder 2">
            <a:extLst>
              <a:ext uri="{FF2B5EF4-FFF2-40B4-BE49-F238E27FC236}">
                <a16:creationId xmlns:a16="http://schemas.microsoft.com/office/drawing/2014/main" id="{2E2D903B-7FFC-4CFA-9661-75289AD64B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We could of course use the overriding trick that we used before. Since we can override the </a:t>
            </a:r>
            <a:r>
              <a:rPr lang="en-US" altLang="en-US" dirty="0" err="1">
                <a:latin typeface="Arial" panose="020B0604020202020204" pitchFamily="34" charset="0"/>
              </a:rPr>
              <a:t>RubberDuck’s</a:t>
            </a:r>
            <a:r>
              <a:rPr lang="en-US" altLang="en-US" dirty="0">
                <a:latin typeface="Arial" panose="020B0604020202020204" pitchFamily="34" charset="0"/>
              </a:rPr>
              <a:t> quack() method so that it squeaks, we could also override its fly() method to do nothing. But this could start to get rather tedious. In the next DLC, we could be coming up with all sorts of ducks. There could be || wooden </a:t>
            </a:r>
            <a:r>
              <a:rPr lang="en-US" altLang="en-US" dirty="0" err="1">
                <a:latin typeface="Arial" panose="020B0604020202020204" pitchFamily="34" charset="0"/>
              </a:rPr>
              <a:t>DecoyDucks</a:t>
            </a:r>
            <a:r>
              <a:rPr lang="en-US" altLang="en-US" dirty="0">
                <a:latin typeface="Arial" panose="020B0604020202020204" pitchFamily="34" charset="0"/>
              </a:rPr>
              <a:t> that don’t fly and don’t quack, or we could even introduce || </a:t>
            </a:r>
            <a:r>
              <a:rPr lang="en-US" altLang="en-US" dirty="0" err="1">
                <a:latin typeface="Arial" panose="020B0604020202020204" pitchFamily="34" charset="0"/>
              </a:rPr>
              <a:t>SuperDucks</a:t>
            </a:r>
            <a:r>
              <a:rPr lang="en-US" altLang="en-US" dirty="0">
                <a:latin typeface="Arial" panose="020B0604020202020204" pitchFamily="34" charset="0"/>
              </a:rPr>
              <a:t> that fly in a whole new way using rockets. Every time we introduce a new type of duck, we would have to override their default fly and quack </a:t>
            </a:r>
            <a:r>
              <a:rPr lang="en-US" altLang="en-US" dirty="0" err="1">
                <a:latin typeface="Arial" panose="020B0604020202020204" pitchFamily="34" charset="0"/>
              </a:rPr>
              <a:t>behaviour</a:t>
            </a:r>
            <a:r>
              <a:rPr lang="en-US" altLang="en-US" dirty="0">
                <a:latin typeface="Arial" panose="020B0604020202020204" pitchFamily="34" charset="0"/>
              </a:rPr>
              <a:t>, which is a lot of work.</a:t>
            </a:r>
          </a:p>
        </p:txBody>
      </p:sp>
      <p:sp>
        <p:nvSpPr>
          <p:cNvPr id="34820" name="Slide Number Placeholder 3">
            <a:extLst>
              <a:ext uri="{FF2B5EF4-FFF2-40B4-BE49-F238E27FC236}">
                <a16:creationId xmlns:a16="http://schemas.microsoft.com/office/drawing/2014/main" id="{B5AE180F-CBBD-41CD-B2F2-70B9D1EEEB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0379D8CE-CB68-490F-88D9-FBD4EEB913E9}" type="slidenum">
              <a:rPr lang="en-GB" altLang="en-US" sz="1000" smtClean="0">
                <a:latin typeface="Arial" panose="020B0604020202020204" pitchFamily="34" charset="0"/>
              </a:rPr>
              <a:pPr/>
              <a:t>6</a:t>
            </a:fld>
            <a:endParaRPr lang="en-GB" altLang="en-US" sz="100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EA73803F-0C29-4AC7-9375-3B70368188EE}"/>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03FBEDF4-921A-439D-81ED-45F8B467857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OK then, this looks like a job for interfaces. Maybe we can come up with a Flyable interface and a </a:t>
            </a:r>
            <a:r>
              <a:rPr lang="en-US" altLang="en-US" dirty="0" err="1">
                <a:latin typeface="Arial" panose="020B0604020202020204" pitchFamily="34" charset="0"/>
              </a:rPr>
              <a:t>Quackable</a:t>
            </a:r>
            <a:r>
              <a:rPr lang="en-US" altLang="en-US" dirty="0">
                <a:latin typeface="Arial" panose="020B0604020202020204" pitchFamily="34" charset="0"/>
              </a:rPr>
              <a:t> interface, and all ducks that fly have to implement Flyable, while all ducks that quack have to implement </a:t>
            </a:r>
            <a:r>
              <a:rPr lang="en-US" altLang="en-US" dirty="0" err="1">
                <a:latin typeface="Arial" panose="020B0604020202020204" pitchFamily="34" charset="0"/>
              </a:rPr>
              <a:t>Quackable</a:t>
            </a:r>
            <a:r>
              <a:rPr lang="en-US" altLang="en-US" dirty="0">
                <a:latin typeface="Arial" panose="020B0604020202020204" pitchFamily="34" charset="0"/>
              </a:rPr>
              <a:t>. So </a:t>
            </a:r>
            <a:r>
              <a:rPr lang="en-US" altLang="en-US" dirty="0" err="1">
                <a:latin typeface="Arial" panose="020B0604020202020204" pitchFamily="34" charset="0"/>
              </a:rPr>
              <a:t>MallardDuck</a:t>
            </a:r>
            <a:r>
              <a:rPr lang="en-US" altLang="en-US" dirty="0">
                <a:latin typeface="Arial" panose="020B0604020202020204" pitchFamily="34" charset="0"/>
              </a:rPr>
              <a:t> and </a:t>
            </a:r>
            <a:r>
              <a:rPr lang="en-US" altLang="en-US" dirty="0" err="1">
                <a:latin typeface="Arial" panose="020B0604020202020204" pitchFamily="34" charset="0"/>
              </a:rPr>
              <a:t>RedheadDuck</a:t>
            </a:r>
            <a:r>
              <a:rPr lang="en-US" altLang="en-US" dirty="0">
                <a:latin typeface="Arial" panose="020B0604020202020204" pitchFamily="34" charset="0"/>
              </a:rPr>
              <a:t> will implement both Flyable and </a:t>
            </a:r>
            <a:r>
              <a:rPr lang="en-US" altLang="en-US" dirty="0" err="1">
                <a:latin typeface="Arial" panose="020B0604020202020204" pitchFamily="34" charset="0"/>
              </a:rPr>
              <a:t>Quackable</a:t>
            </a:r>
            <a:r>
              <a:rPr lang="en-US" altLang="en-US" dirty="0">
                <a:latin typeface="Arial" panose="020B0604020202020204" pitchFamily="34" charset="0"/>
              </a:rPr>
              <a:t> since they both fly and quack. And since a || </a:t>
            </a:r>
            <a:r>
              <a:rPr lang="en-US" altLang="en-US" dirty="0" err="1">
                <a:latin typeface="Arial" panose="020B0604020202020204" pitchFamily="34" charset="0"/>
              </a:rPr>
              <a:t>RubberDuck</a:t>
            </a:r>
            <a:r>
              <a:rPr lang="en-US" altLang="en-US" dirty="0">
                <a:latin typeface="Arial" panose="020B0604020202020204" pitchFamily="34" charset="0"/>
              </a:rPr>
              <a:t> quacks but does not fly, it will implement </a:t>
            </a:r>
            <a:r>
              <a:rPr lang="en-US" altLang="en-US" dirty="0" err="1">
                <a:latin typeface="Arial" panose="020B0604020202020204" pitchFamily="34" charset="0"/>
              </a:rPr>
              <a:t>Quackable</a:t>
            </a:r>
            <a:r>
              <a:rPr lang="en-US" altLang="en-US" dirty="0">
                <a:latin typeface="Arial" panose="020B0604020202020204" pitchFamily="34" charset="0"/>
              </a:rPr>
              <a:t> but not Flyable.</a:t>
            </a:r>
          </a:p>
          <a:p>
            <a:endParaRPr lang="en-US" altLang="en-US" dirty="0">
              <a:latin typeface="Arial" panose="020B0604020202020204" pitchFamily="34" charset="0"/>
            </a:endParaRPr>
          </a:p>
          <a:p>
            <a:r>
              <a:rPr lang="en-US" altLang="en-US" dirty="0">
                <a:latin typeface="Arial" panose="020B0604020202020204" pitchFamily="34" charset="0"/>
              </a:rPr>
              <a:t>So, what do you think of this design?</a:t>
            </a:r>
          </a:p>
          <a:p>
            <a:endParaRPr lang="en-US" altLang="en-US" dirty="0">
              <a:latin typeface="Arial" panose="020B0604020202020204" pitchFamily="34" charset="0"/>
            </a:endParaRPr>
          </a:p>
        </p:txBody>
      </p:sp>
      <p:sp>
        <p:nvSpPr>
          <p:cNvPr id="36868" name="Slide Number Placeholder 3">
            <a:extLst>
              <a:ext uri="{FF2B5EF4-FFF2-40B4-BE49-F238E27FC236}">
                <a16:creationId xmlns:a16="http://schemas.microsoft.com/office/drawing/2014/main" id="{5C87704E-10E8-4943-9FEF-BB09DA55FAF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47B31871-E267-4CFC-A697-75CAD9D0AD59}" type="slidenum">
              <a:rPr lang="en-GB" altLang="en-US" sz="1000" smtClean="0">
                <a:latin typeface="Arial" panose="020B0604020202020204" pitchFamily="34" charset="0"/>
              </a:rPr>
              <a:pPr/>
              <a:t>7</a:t>
            </a:fld>
            <a:endParaRPr lang="en-GB" altLang="en-US" sz="100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84140BDE-71D8-4B4A-B2D1-C9D22EB4AC31}"/>
              </a:ext>
            </a:extLst>
          </p:cNvPr>
          <p:cNvSpPr>
            <a:spLocks noGrp="1" noRot="1" noChangeAspect="1" noTextEdit="1"/>
          </p:cNvSpPr>
          <p:nvPr>
            <p:ph type="sldImg"/>
          </p:nvPr>
        </p:nvSpPr>
        <p:spPr>
          <a:ln/>
        </p:spPr>
      </p:sp>
      <p:sp>
        <p:nvSpPr>
          <p:cNvPr id="38915" name="Notes Placeholder 2">
            <a:extLst>
              <a:ext uri="{FF2B5EF4-FFF2-40B4-BE49-F238E27FC236}">
                <a16:creationId xmlns:a16="http://schemas.microsoft.com/office/drawing/2014/main" id="{64006357-2BA2-46FC-A359-D50B12814D0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Unfortunately, there is a major issue with this design. By forcing all ducks to implement an interface, it means that even for ducks that fly or quack normally, we still need to override the flying and quacking </a:t>
            </a:r>
            <a:r>
              <a:rPr lang="en-US" altLang="en-US" dirty="0" err="1">
                <a:latin typeface="Arial" panose="020B0604020202020204" pitchFamily="34" charset="0"/>
              </a:rPr>
              <a:t>behaviour</a:t>
            </a:r>
            <a:r>
              <a:rPr lang="en-US" altLang="en-US" dirty="0">
                <a:latin typeface="Arial" panose="020B0604020202020204" pitchFamily="34" charset="0"/>
              </a:rPr>
              <a:t>. So if we have 50 different types of ducks that fly normally, we will need to re-code that same flying </a:t>
            </a:r>
            <a:r>
              <a:rPr lang="en-US" altLang="en-US" dirty="0" err="1">
                <a:latin typeface="Arial" panose="020B0604020202020204" pitchFamily="34" charset="0"/>
              </a:rPr>
              <a:t>behaviour</a:t>
            </a:r>
            <a:r>
              <a:rPr lang="en-US" altLang="en-US" dirty="0">
                <a:latin typeface="Arial" panose="020B0604020202020204" pitchFamily="34" charset="0"/>
              </a:rPr>
              <a:t> 50 times. That’s a </a:t>
            </a:r>
            <a:r>
              <a:rPr lang="en-US" altLang="en-US" dirty="0" err="1">
                <a:latin typeface="Arial" panose="020B0604020202020204" pitchFamily="34" charset="0"/>
              </a:rPr>
              <a:t>looooot</a:t>
            </a:r>
            <a:r>
              <a:rPr lang="en-US" altLang="en-US" dirty="0">
                <a:latin typeface="Arial" panose="020B0604020202020204" pitchFamily="34" charset="0"/>
              </a:rPr>
              <a:t> of duplicate code.</a:t>
            </a:r>
          </a:p>
        </p:txBody>
      </p:sp>
      <p:sp>
        <p:nvSpPr>
          <p:cNvPr id="38916" name="Slide Number Placeholder 3">
            <a:extLst>
              <a:ext uri="{FF2B5EF4-FFF2-40B4-BE49-F238E27FC236}">
                <a16:creationId xmlns:a16="http://schemas.microsoft.com/office/drawing/2014/main" id="{33004DD3-CC9A-47E2-98F8-5DD2AD121D1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1CC2C3E3-3DF2-4D26-8F16-1D08BA703ADA}" type="slidenum">
              <a:rPr lang="en-GB" altLang="en-US" sz="1000" smtClean="0">
                <a:latin typeface="Arial" panose="020B0604020202020204" pitchFamily="34" charset="0"/>
              </a:rPr>
              <a:pPr/>
              <a:t>8</a:t>
            </a:fld>
            <a:endParaRPr lang="en-GB" altLang="en-US" sz="100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0C4CBE9E-CE78-487A-93D6-4E00CB522339}"/>
              </a:ext>
            </a:extLst>
          </p:cNvPr>
          <p:cNvSpPr>
            <a:spLocks noGrp="1" noRot="1" noChangeAspect="1" noTextEdit="1"/>
          </p:cNvSpPr>
          <p:nvPr>
            <p:ph type="sldImg"/>
          </p:nvPr>
        </p:nvSpPr>
        <p:spPr>
          <a:ln/>
        </p:spPr>
      </p:sp>
      <p:sp>
        <p:nvSpPr>
          <p:cNvPr id="40963" name="Notes Placeholder 2">
            <a:extLst>
              <a:ext uri="{FF2B5EF4-FFF2-40B4-BE49-F238E27FC236}">
                <a16:creationId xmlns:a16="http://schemas.microsoft.com/office/drawing/2014/main" id="{1E8E24C9-81C6-4A4F-9031-9528F1E97E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So what do we do? Let’s introduce another OO design principle, which is || “Encapsulate what changes”. This means that we should identify aspects of our system that varies and separate them from what stays the same. This is one of the most important OO design principles, and we will apply this one all the time.</a:t>
            </a:r>
          </a:p>
          <a:p>
            <a:endParaRPr lang="en-US" altLang="en-US" dirty="0">
              <a:latin typeface="Arial" panose="020B0604020202020204" pitchFamily="34" charset="0"/>
            </a:endParaRPr>
          </a:p>
          <a:p>
            <a:r>
              <a:rPr lang="en-US" altLang="en-US" dirty="0">
                <a:latin typeface="Arial" panose="020B0604020202020204" pitchFamily="34" charset="0"/>
              </a:rPr>
              <a:t>Looking at our duck simulation, || what changes, and what stays the same? We know that || fly() changes, because some ducks fly with wings, some with rockets, and some can’t fly at all. We know that || quack() changes, because some ducks squeak instead of quack. What stays the same? We know that all ducks need a display() method, and for now we can assume that all ducks swim. Following the principle of “encapsulate what changes” , we should therefore || pull the fly() and quack() methods out of Duck and into a new set of classes.</a:t>
            </a:r>
          </a:p>
          <a:p>
            <a:endParaRPr lang="en-US" altLang="en-US" dirty="0">
              <a:latin typeface="Arial" panose="020B0604020202020204" pitchFamily="34" charset="0"/>
            </a:endParaRPr>
          </a:p>
        </p:txBody>
      </p:sp>
      <p:sp>
        <p:nvSpPr>
          <p:cNvPr id="40964" name="Slide Number Placeholder 3">
            <a:extLst>
              <a:ext uri="{FF2B5EF4-FFF2-40B4-BE49-F238E27FC236}">
                <a16:creationId xmlns:a16="http://schemas.microsoft.com/office/drawing/2014/main" id="{739383EF-6946-421C-B536-E627628650C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B53DAC46-EDB5-4AD6-9B17-F9CC9EB0DB6B}" type="slidenum">
              <a:rPr lang="en-GB" altLang="en-US" sz="1000" smtClean="0">
                <a:latin typeface="Arial" panose="020B0604020202020204" pitchFamily="34" charset="0"/>
              </a:rPr>
              <a:pPr/>
              <a:t>9</a:t>
            </a:fld>
            <a:endParaRPr lang="en-GB" altLang="en-US" sz="10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4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extLst>
      <p:ext uri="{BB962C8B-B14F-4D97-AF65-F5344CB8AC3E}">
        <p14:creationId xmlns:p14="http://schemas.microsoft.com/office/powerpoint/2010/main" val="4149156380"/>
      </p:ext>
    </p:extLst>
  </p:cSld>
  <p:clrMapOvr>
    <a:masterClrMapping/>
  </p:clrMapOvr>
  <mc:AlternateContent xmlns:mc="http://schemas.openxmlformats.org/markup-compatibility/2006" xmlns:p14="http://schemas.microsoft.com/office/powerpoint/2010/main">
    <mc:Choice Requires="p14">
      <p:transition spd="slow">
        <p14:honeycomb/>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40B4E86C-BB0F-AB32-9B3A-CF734A7DFED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3.2</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1983805149"/>
      </p:ext>
    </p:extLst>
  </p:cSld>
  <p:clrMapOvr>
    <a:masterClrMapping/>
  </p:clrMapOvr>
  <mc:AlternateContent xmlns:mc="http://schemas.openxmlformats.org/markup-compatibility/2006" xmlns:p14="http://schemas.microsoft.com/office/powerpoint/2010/main">
    <mc:Choice Requires="p14">
      <p:transition spd="slow">
        <p14:honeycomb/>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5FDEA18E-8BE5-907E-5DF5-DD9E7E9637B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3.2</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951526313"/>
      </p:ext>
    </p:extLst>
  </p:cSld>
  <p:clrMapOvr>
    <a:masterClrMapping/>
  </p:clrMapOvr>
  <mc:AlternateContent xmlns:mc="http://schemas.openxmlformats.org/markup-compatibility/2006" xmlns:p14="http://schemas.microsoft.com/office/powerpoint/2010/main">
    <mc:Choice Requires="p14">
      <p:transition spd="slow">
        <p14:honeycomb/>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9FB3EA32-AB2E-62DF-125B-D6FEA63B55D2}"/>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3.2</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3462800775"/>
      </p:ext>
    </p:extLst>
  </p:cSld>
  <p:clrMapOvr>
    <a:masterClrMapping/>
  </p:clrMapOvr>
  <mc:AlternateContent xmlns:mc="http://schemas.openxmlformats.org/markup-compatibility/2006" xmlns:p14="http://schemas.microsoft.com/office/powerpoint/2010/main">
    <mc:Choice Requires="p14">
      <p:transition spd="slow">
        <p14:honeycomb/>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15">
            <a:extLst>
              <a:ext uri="{FF2B5EF4-FFF2-40B4-BE49-F238E27FC236}">
                <a16:creationId xmlns:a16="http://schemas.microsoft.com/office/drawing/2014/main" id="{00611229-FAF0-FA26-17C4-FF676390DCC0}"/>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3.2</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369880526"/>
      </p:ext>
    </p:extLst>
  </p:cSld>
  <p:clrMapOvr>
    <a:masterClrMapping/>
  </p:clrMapOvr>
  <mc:AlternateContent xmlns:mc="http://schemas.openxmlformats.org/markup-compatibility/2006" xmlns:p14="http://schemas.microsoft.com/office/powerpoint/2010/main">
    <mc:Choice Requires="p14">
      <p:transition spd="slow">
        <p14:honeycomb/>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5">
            <a:extLst>
              <a:ext uri="{FF2B5EF4-FFF2-40B4-BE49-F238E27FC236}">
                <a16:creationId xmlns:a16="http://schemas.microsoft.com/office/drawing/2014/main" id="{DEE71D1B-FBA6-AA9E-D1B5-5D511CC8D17E}"/>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3.2</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652810628"/>
      </p:ext>
    </p:extLst>
  </p:cSld>
  <p:clrMapOvr>
    <a:masterClrMapping/>
  </p:clrMapOvr>
  <mc:AlternateContent xmlns:mc="http://schemas.openxmlformats.org/markup-compatibility/2006" xmlns:p14="http://schemas.microsoft.com/office/powerpoint/2010/main">
    <mc:Choice Requires="p14">
      <p:transition spd="slow">
        <p14:honeycomb/>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5">
            <a:extLst>
              <a:ext uri="{FF2B5EF4-FFF2-40B4-BE49-F238E27FC236}">
                <a16:creationId xmlns:a16="http://schemas.microsoft.com/office/drawing/2014/main" id="{31CD5CD8-A434-7F94-F304-FF5CED202046}"/>
              </a:ext>
            </a:extLst>
          </p:cNvPr>
          <p:cNvSpPr>
            <a:spLocks noGrp="1" noChangeArrowheads="1"/>
          </p:cNvSpPr>
          <p:nvPr>
            <p:ph type="sldNum" sz="quarter" idx="10"/>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3.2</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4174215149"/>
      </p:ext>
    </p:extLst>
  </p:cSld>
  <p:clrMapOvr>
    <a:masterClrMapping/>
  </p:clrMapOvr>
  <mc:AlternateContent xmlns:mc="http://schemas.openxmlformats.org/markup-compatibility/2006" xmlns:p14="http://schemas.microsoft.com/office/powerpoint/2010/main">
    <mc:Choice Requires="p14">
      <p:transition spd="slow">
        <p14:honeycomb/>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15">
            <a:extLst>
              <a:ext uri="{FF2B5EF4-FFF2-40B4-BE49-F238E27FC236}">
                <a16:creationId xmlns:a16="http://schemas.microsoft.com/office/drawing/2014/main" id="{58F69621-AFA9-39C3-8812-6CFB168AF02D}"/>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3.2</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3954128042"/>
      </p:ext>
    </p:extLst>
  </p:cSld>
  <p:clrMapOvr>
    <a:masterClrMapping/>
  </p:clrMapOvr>
  <mc:AlternateContent xmlns:mc="http://schemas.openxmlformats.org/markup-compatibility/2006" xmlns:p14="http://schemas.microsoft.com/office/powerpoint/2010/main">
    <mc:Choice Requires="p14">
      <p:transition spd="slow">
        <p14:honeycomb/>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15">
            <a:extLst>
              <a:ext uri="{FF2B5EF4-FFF2-40B4-BE49-F238E27FC236}">
                <a16:creationId xmlns:a16="http://schemas.microsoft.com/office/drawing/2014/main" id="{C9DEEF5C-E14E-A5A2-5FD3-FB9CDB04AD25}"/>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3.2</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1978324921"/>
      </p:ext>
    </p:extLst>
  </p:cSld>
  <p:clrMapOvr>
    <a:masterClrMapping/>
  </p:clrMapOvr>
  <mc:AlternateContent xmlns:mc="http://schemas.openxmlformats.org/markup-compatibility/2006" xmlns:p14="http://schemas.microsoft.com/office/powerpoint/2010/main">
    <mc:Choice Requires="p14">
      <p:transition spd="slow">
        <p14:honeycomb/>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D9644889-584D-2F6E-67C9-76318AAF672B}"/>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3.2</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3839260741"/>
      </p:ext>
    </p:extLst>
  </p:cSld>
  <p:clrMapOvr>
    <a:masterClrMapping/>
  </p:clrMapOvr>
  <mc:AlternateContent xmlns:mc="http://schemas.openxmlformats.org/markup-compatibility/2006" xmlns:p14="http://schemas.microsoft.com/office/powerpoint/2010/main">
    <mc:Choice Requires="p14">
      <p:transition spd="slow">
        <p14:honeycomb/>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38793161-FFAD-413A-264F-0385387E5614}"/>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3.2</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2462486808"/>
      </p:ext>
    </p:extLst>
  </p:cSld>
  <p:clrMapOvr>
    <a:masterClrMapping/>
  </p:clrMapOvr>
  <mc:AlternateContent xmlns:mc="http://schemas.openxmlformats.org/markup-compatibility/2006" xmlns:p14="http://schemas.microsoft.com/office/powerpoint/2010/main">
    <mc:Choice Requires="p14">
      <p:transition spd="slow">
        <p14:honeycomb/>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CD9E89AA-E8DE-4F12-9537-6B0B576425F6}"/>
              </a:ext>
            </a:extLst>
          </p:cNvPr>
          <p:cNvSpPr>
            <a:spLocks noGrp="1" noChangeArrowheads="1"/>
          </p:cNvSpPr>
          <p:nvPr>
            <p:ph type="body" idx="1"/>
          </p:nvPr>
        </p:nvSpPr>
        <p:spPr bwMode="auto">
          <a:xfrm>
            <a:off x="381000" y="10668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143" name="Rectangle 15">
            <a:extLst>
              <a:ext uri="{FF2B5EF4-FFF2-40B4-BE49-F238E27FC236}">
                <a16:creationId xmlns:a16="http://schemas.microsoft.com/office/drawing/2014/main" id="{363CA397-FD73-4071-852E-7D85DEC65FC4}"/>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3.2</a:t>
            </a:r>
            <a:br>
              <a:rPr lang="en-US" dirty="0"/>
            </a:br>
            <a:r>
              <a:rPr lang="en-US" dirty="0"/>
              <a:t> Slide </a:t>
            </a:r>
            <a:fld id="{8415D399-4FC0-4EFE-B8B0-D96724DDB0DA}" type="slidenum">
              <a:rPr lang="en-US" smtClean="0"/>
              <a:pPr>
                <a:defRPr/>
              </a:pPr>
              <a:t>‹#›</a:t>
            </a:fld>
            <a:endParaRPr lang="en-US" dirty="0"/>
          </a:p>
        </p:txBody>
      </p:sp>
      <p:sp>
        <p:nvSpPr>
          <p:cNvPr id="1028" name="Rectangle 16">
            <a:extLst>
              <a:ext uri="{FF2B5EF4-FFF2-40B4-BE49-F238E27FC236}">
                <a16:creationId xmlns:a16="http://schemas.microsoft.com/office/drawing/2014/main" id="{B15E7C8C-85E9-415C-980A-C7FC25270632}"/>
              </a:ext>
            </a:extLst>
          </p:cNvPr>
          <p:cNvSpPr>
            <a:spLocks noChangeArrowheads="1"/>
          </p:cNvSpPr>
          <p:nvPr userDrawn="1"/>
        </p:nvSpPr>
        <p:spPr bwMode="auto">
          <a:xfrm>
            <a:off x="1676400" y="6400800"/>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anose="020B0604030504040204" pitchFamily="34" charset="0"/>
              </a:defRPr>
            </a:lvl1pPr>
            <a:lvl2pPr>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lvl="1">
              <a:spcBef>
                <a:spcPct val="50000"/>
              </a:spcBef>
              <a:defRPr/>
            </a:pPr>
            <a:r>
              <a:rPr lang="en-US" sz="1200" dirty="0">
                <a:latin typeface="Arial Narrow" panose="020B0606020202030204" pitchFamily="34" charset="0"/>
              </a:rPr>
              <a:t>Diploma in IT </a:t>
            </a:r>
          </a:p>
          <a:p>
            <a:pPr lvl="1">
              <a:spcBef>
                <a:spcPct val="50000"/>
              </a:spcBef>
              <a:defRPr/>
            </a:pPr>
            <a:r>
              <a:rPr lang="en-US" sz="1200" dirty="0">
                <a:latin typeface="Arial Narrow" panose="020B0606020202030204" pitchFamily="34" charset="0"/>
              </a:rPr>
              <a:t>SDP AY24/25, Sem 4</a:t>
            </a:r>
          </a:p>
        </p:txBody>
      </p:sp>
      <p:sp>
        <p:nvSpPr>
          <p:cNvPr id="1029" name="Line 17">
            <a:extLst>
              <a:ext uri="{FF2B5EF4-FFF2-40B4-BE49-F238E27FC236}">
                <a16:creationId xmlns:a16="http://schemas.microsoft.com/office/drawing/2014/main" id="{8FEA7E27-B3E4-4B41-8B7D-718CF0398A17}"/>
              </a:ext>
            </a:extLst>
          </p:cNvPr>
          <p:cNvSpPr>
            <a:spLocks noChangeShapeType="1"/>
          </p:cNvSpPr>
          <p:nvPr userDrawn="1"/>
        </p:nvSpPr>
        <p:spPr bwMode="auto">
          <a:xfrm>
            <a:off x="457200" y="6248400"/>
            <a:ext cx="815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030" name="Rectangle 18">
            <a:extLst>
              <a:ext uri="{FF2B5EF4-FFF2-40B4-BE49-F238E27FC236}">
                <a16:creationId xmlns:a16="http://schemas.microsoft.com/office/drawing/2014/main" id="{7E6EB6C1-ED7F-4855-82C0-7AEBB469AAE7}"/>
              </a:ext>
            </a:extLst>
          </p:cNvPr>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p:spPr>
        <p:txBody>
          <a:bodyPr wrap="none" anchor="ct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defRPr/>
            </a:pPr>
            <a:endParaRPr lang="en-US"/>
          </a:p>
        </p:txBody>
      </p:sp>
      <p:sp>
        <p:nvSpPr>
          <p:cNvPr id="48130" name="Rectangle 2">
            <a:extLst>
              <a:ext uri="{FF2B5EF4-FFF2-40B4-BE49-F238E27FC236}">
                <a16:creationId xmlns:a16="http://schemas.microsoft.com/office/drawing/2014/main" id="{B47B333A-4660-479A-8856-239960C2F9AD}"/>
              </a:ext>
            </a:extLst>
          </p:cNvPr>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pic>
        <p:nvPicPr>
          <p:cNvPr id="1032" name="Picture 22" descr="School of ICT">
            <a:extLst>
              <a:ext uri="{FF2B5EF4-FFF2-40B4-BE49-F238E27FC236}">
                <a16:creationId xmlns:a16="http://schemas.microsoft.com/office/drawing/2014/main" id="{9E91CB83-20A5-40D2-9EEF-76A1D857F1E8}"/>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81000" y="6270625"/>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5">
            <a:extLst>
              <a:ext uri="{FF2B5EF4-FFF2-40B4-BE49-F238E27FC236}">
                <a16:creationId xmlns:a16="http://schemas.microsoft.com/office/drawing/2014/main" id="{99649865-7186-4888-BFA8-2882EEC0506D}"/>
              </a:ext>
            </a:extLst>
          </p:cNvPr>
          <p:cNvSpPr txBox="1">
            <a:spLocks noChangeArrowheads="1"/>
          </p:cNvSpPr>
          <p:nvPr userDrawn="1"/>
        </p:nvSpPr>
        <p:spPr bwMode="auto">
          <a:xfrm>
            <a:off x="6629400" y="6400800"/>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defRPr/>
            </a:pPr>
            <a:r>
              <a:rPr lang="en-US" dirty="0"/>
              <a:t>  Last update: 30/09/2024</a:t>
            </a:r>
          </a:p>
        </p:txBody>
      </p:sp>
      <p:sp>
        <p:nvSpPr>
          <p:cNvPr id="1034" name="MSIPCMContentMarking" descr="{&quot;HashCode&quot;:-1818968269,&quot;Placement&quot;:&quot;Header&quot;,&quot;Top&quot;:0.0,&quot;Left&quot;:0.0,&quot;SlideWidth&quot;:720,&quot;SlideHeight&quot;:540}">
            <a:extLst>
              <a:ext uri="{FF2B5EF4-FFF2-40B4-BE49-F238E27FC236}">
                <a16:creationId xmlns:a16="http://schemas.microsoft.com/office/drawing/2014/main" id="{2D1F2701-8B86-4ED2-8A52-E32B6F85A048}"/>
              </a:ext>
            </a:extLst>
          </p:cNvPr>
          <p:cNvSpPr txBox="1">
            <a:spLocks noChangeArrowheads="1"/>
          </p:cNvSpPr>
          <p:nvPr userDrawn="1"/>
        </p:nvSpPr>
        <p:spPr bwMode="auto">
          <a:xfrm>
            <a:off x="0" y="0"/>
            <a:ext cx="27559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defRPr/>
            </a:pPr>
            <a:r>
              <a:rPr lang="en-US" alt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447" r:id="rId1"/>
    <p:sldLayoutId id="2147484446" r:id="rId2"/>
    <p:sldLayoutId id="2147484448" r:id="rId3"/>
    <p:sldLayoutId id="2147484449" r:id="rId4"/>
    <p:sldLayoutId id="2147484450" r:id="rId5"/>
    <p:sldLayoutId id="2147484451" r:id="rId6"/>
    <p:sldLayoutId id="2147484452" r:id="rId7"/>
    <p:sldLayoutId id="2147484453" r:id="rId8"/>
    <p:sldLayoutId id="2147484454" r:id="rId9"/>
    <p:sldLayoutId id="2147484455" r:id="rId10"/>
    <p:sldLayoutId id="2147484456" r:id="rId11"/>
  </p:sldLayoutIdLst>
  <mc:AlternateContent xmlns:mc="http://schemas.openxmlformats.org/markup-compatibility/2006" xmlns:p14="http://schemas.microsoft.com/office/powerpoint/2010/main">
    <mc:Choice Requires="p14">
      <p:transition spd="slow">
        <p14:honeycomb/>
      </p:transition>
    </mc:Choice>
    <mc:Fallback xmlns="">
      <p:transition spd="slow">
        <p:fade/>
      </p:transition>
    </mc:Fallback>
  </mc:AlternateContent>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3.png"/><Relationship Id="rId2" Type="http://schemas.microsoft.com/office/2007/relationships/media" Target="../media/media15.m4a"/><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15.wmf"/><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3.png"/><Relationship Id="rId2" Type="http://schemas.microsoft.com/office/2007/relationships/media" Target="../media/media21.m4a"/><Relationship Id="rId1" Type="http://schemas.openxmlformats.org/officeDocument/2006/relationships/tags" Target="../tags/tag13.xml"/><Relationship Id="rId6" Type="http://schemas.openxmlformats.org/officeDocument/2006/relationships/image" Target="../media/image16.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7" Type="http://schemas.openxmlformats.org/officeDocument/2006/relationships/image" Target="../media/image3.png"/><Relationship Id="rId2" Type="http://schemas.microsoft.com/office/2007/relationships/media" Target="../media/media23.m4a"/><Relationship Id="rId1" Type="http://schemas.openxmlformats.org/officeDocument/2006/relationships/tags" Target="../tags/tag15.xml"/><Relationship Id="rId6" Type="http://schemas.openxmlformats.org/officeDocument/2006/relationships/image" Target="../media/image14.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2" Type="http://schemas.microsoft.com/office/2007/relationships/media" Target="../media/media24.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5.m4a"/><Relationship Id="rId7" Type="http://schemas.openxmlformats.org/officeDocument/2006/relationships/image" Target="../media/image17.wmf"/><Relationship Id="rId2" Type="http://schemas.microsoft.com/office/2007/relationships/media" Target="../media/media25.m4a"/><Relationship Id="rId1" Type="http://schemas.openxmlformats.org/officeDocument/2006/relationships/tags" Target="../tags/tag17.xml"/><Relationship Id="rId6" Type="http://schemas.openxmlformats.org/officeDocument/2006/relationships/oleObject" Target="../embeddings/oleObject1.bin"/><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3.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3.png"/><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a:extLst>
              <a:ext uri="{FF2B5EF4-FFF2-40B4-BE49-F238E27FC236}">
                <a16:creationId xmlns:a16="http://schemas.microsoft.com/office/drawing/2014/main" id="{EC319E6A-A38C-4D29-A387-9BBAC3B6E1A6}"/>
              </a:ext>
            </a:extLst>
          </p:cNvPr>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129027" name="Rectangle 3">
            <a:extLst>
              <a:ext uri="{FF2B5EF4-FFF2-40B4-BE49-F238E27FC236}">
                <a16:creationId xmlns:a16="http://schemas.microsoft.com/office/drawing/2014/main" id="{ACC7369F-115A-4FA8-B2DD-D28385778A65}"/>
              </a:ext>
            </a:extLst>
          </p:cNvPr>
          <p:cNvSpPr>
            <a:spLocks noGrp="1" noChangeArrowheads="1"/>
          </p:cNvSpPr>
          <p:nvPr>
            <p:ph type="subTitle" idx="1"/>
          </p:nvPr>
        </p:nvSpPr>
        <p:spPr>
          <a:xfrm>
            <a:off x="2400300" y="1676400"/>
            <a:ext cx="6172200" cy="1752600"/>
          </a:xfrm>
        </p:spPr>
        <p:txBody>
          <a:bodyPr/>
          <a:lstStyle/>
          <a:p>
            <a:pPr algn="ctr">
              <a:lnSpc>
                <a:spcPct val="130000"/>
              </a:lnSpc>
              <a:defRPr/>
            </a:pPr>
            <a:r>
              <a:rPr lang="en-GB" sz="4000" b="0" dirty="0">
                <a:solidFill>
                  <a:srgbClr val="0033CC"/>
                </a:solidFill>
                <a:effectLst>
                  <a:outerShdw blurRad="38100" dist="38100" dir="2700000" algn="tl">
                    <a:srgbClr val="C0C0C0"/>
                  </a:outerShdw>
                </a:effectLst>
              </a:rPr>
              <a:t>The Strategy Design Pattern</a:t>
            </a:r>
          </a:p>
          <a:p>
            <a:pPr algn="ctr">
              <a:lnSpc>
                <a:spcPct val="130000"/>
              </a:lnSpc>
              <a:defRPr/>
            </a:pPr>
            <a:endParaRPr lang="en-GB" sz="4000" dirty="0">
              <a:solidFill>
                <a:srgbClr val="0033CC"/>
              </a:solidFill>
              <a:effectLst>
                <a:outerShdw blurRad="38100" dist="38100" dir="2700000" algn="tl">
                  <a:srgbClr val="C0C0C0"/>
                </a:outerShdw>
              </a:effectLst>
            </a:endParaRPr>
          </a:p>
        </p:txBody>
      </p:sp>
      <p:sp>
        <p:nvSpPr>
          <p:cNvPr id="129028" name="Text Box 4">
            <a:extLst>
              <a:ext uri="{FF2B5EF4-FFF2-40B4-BE49-F238E27FC236}">
                <a16:creationId xmlns:a16="http://schemas.microsoft.com/office/drawing/2014/main" id="{C26431FD-0C53-48A3-B670-5B0BD38EC571}"/>
              </a:ext>
            </a:extLst>
          </p:cNvPr>
          <p:cNvSpPr txBox="1">
            <a:spLocks noChangeArrowheads="1"/>
          </p:cNvSpPr>
          <p:nvPr/>
        </p:nvSpPr>
        <p:spPr bwMode="auto">
          <a:xfrm>
            <a:off x="609600" y="1066800"/>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a:solidFill>
                  <a:schemeClr val="bg1"/>
                </a:solidFill>
                <a:effectLst>
                  <a:outerShdw blurRad="38100" dist="38100" dir="2700000" algn="tl">
                    <a:srgbClr val="C0C0C0"/>
                  </a:outerShdw>
                </a:effectLst>
                <a:latin typeface="Tahoma" pitchFamily="34" charset="0"/>
              </a:rPr>
              <a:t>LECTURE </a:t>
            </a:r>
            <a:r>
              <a:rPr lang="en-GB" sz="3600" b="1">
                <a:solidFill>
                  <a:srgbClr val="FF0000"/>
                </a:solidFill>
                <a:effectLst>
                  <a:outerShdw blurRad="38100" dist="38100" dir="2700000" algn="tl">
                    <a:srgbClr val="C0C0C0"/>
                  </a:outerShdw>
                </a:effectLst>
                <a:latin typeface="Tahoma" pitchFamily="34" charset="0"/>
              </a:rPr>
              <a:t>  </a:t>
            </a:r>
          </a:p>
        </p:txBody>
      </p:sp>
      <p:sp>
        <p:nvSpPr>
          <p:cNvPr id="13317" name="Text Box 9">
            <a:extLst>
              <a:ext uri="{FF2B5EF4-FFF2-40B4-BE49-F238E27FC236}">
                <a16:creationId xmlns:a16="http://schemas.microsoft.com/office/drawing/2014/main" id="{B748A8B7-35A4-4975-A67D-92CC1695A5FF}"/>
              </a:ext>
            </a:extLst>
          </p:cNvPr>
          <p:cNvSpPr txBox="1">
            <a:spLocks noChangeArrowheads="1"/>
          </p:cNvSpPr>
          <p:nvPr/>
        </p:nvSpPr>
        <p:spPr bwMode="auto">
          <a:xfrm>
            <a:off x="0" y="152400"/>
            <a:ext cx="175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eaLnBrk="1" hangingPunct="1">
              <a:spcBef>
                <a:spcPct val="50000"/>
              </a:spcBef>
              <a:buClrTx/>
              <a:buSzTx/>
              <a:buFontTx/>
              <a:buNone/>
            </a:pPr>
            <a:r>
              <a:rPr kumimoji="0" lang="en-GB" altLang="en-US" dirty="0">
                <a:solidFill>
                  <a:schemeClr val="bg1"/>
                </a:solidFill>
                <a:latin typeface="Tahoma" panose="020B0604030504040204" pitchFamily="34" charset="0"/>
              </a:rPr>
              <a:t>SDP</a:t>
            </a:r>
          </a:p>
        </p:txBody>
      </p:sp>
      <p:sp>
        <p:nvSpPr>
          <p:cNvPr id="129035" name="Text Box 11">
            <a:extLst>
              <a:ext uri="{FF2B5EF4-FFF2-40B4-BE49-F238E27FC236}">
                <a16:creationId xmlns:a16="http://schemas.microsoft.com/office/drawing/2014/main" id="{5C197F29-90BB-4282-9A61-DAB47FC801E2}"/>
              </a:ext>
            </a:extLst>
          </p:cNvPr>
          <p:cNvSpPr txBox="1">
            <a:spLocks noChangeArrowheads="1"/>
          </p:cNvSpPr>
          <p:nvPr/>
        </p:nvSpPr>
        <p:spPr bwMode="auto">
          <a:xfrm>
            <a:off x="304800" y="5410200"/>
            <a:ext cx="1143000" cy="708025"/>
          </a:xfrm>
          <a:prstGeom prst="rect">
            <a:avLst/>
          </a:prstGeom>
          <a:noFill/>
          <a:ln w="9525">
            <a:noFill/>
            <a:miter lim="800000"/>
            <a:headEnd/>
            <a:tailEnd/>
          </a:ln>
          <a:effectLst/>
        </p:spPr>
        <p:txBody>
          <a:bodyPr>
            <a:spAutoFit/>
          </a:bodyPr>
          <a:lstStyle/>
          <a:p>
            <a:pPr algn="ctr" eaLnBrk="1" hangingPunct="1">
              <a:spcBef>
                <a:spcPct val="50000"/>
              </a:spcBef>
              <a:defRPr/>
            </a:pPr>
            <a:r>
              <a:rPr lang="en-GB" sz="4000" b="1" dirty="0">
                <a:solidFill>
                  <a:schemeClr val="bg1"/>
                </a:solidFill>
                <a:effectLst>
                  <a:outerShdw blurRad="38100" dist="38100" dir="2700000" algn="tl">
                    <a:srgbClr val="C0C0C0"/>
                  </a:outerShdw>
                </a:effectLst>
                <a:latin typeface="Tahoma" pitchFamily="34" charset="0"/>
              </a:rPr>
              <a:t>3.2</a:t>
            </a:r>
            <a:r>
              <a:rPr lang="en-GB" sz="4000" b="1" dirty="0">
                <a:solidFill>
                  <a:schemeClr val="bg1"/>
                </a:solidFill>
                <a:effectLst>
                  <a:outerShdw blurRad="38100" dist="38100" dir="2700000" algn="tl">
                    <a:srgbClr val="C0C0C0"/>
                  </a:outerShdw>
                </a:effectLst>
                <a:latin typeface="Arial" charset="0"/>
              </a:rPr>
              <a:t> </a:t>
            </a:r>
          </a:p>
        </p:txBody>
      </p:sp>
      <p:sp>
        <p:nvSpPr>
          <p:cNvPr id="129038" name="Rectangle 14">
            <a:extLst>
              <a:ext uri="{FF2B5EF4-FFF2-40B4-BE49-F238E27FC236}">
                <a16:creationId xmlns:a16="http://schemas.microsoft.com/office/drawing/2014/main" id="{42A4ADEC-09ED-489F-8906-34458455C7B3}"/>
              </a:ext>
            </a:extLst>
          </p:cNvPr>
          <p:cNvSpPr>
            <a:spLocks noChangeArrowheads="1"/>
          </p:cNvSpPr>
          <p:nvPr/>
        </p:nvSpPr>
        <p:spPr bwMode="auto">
          <a:xfrm>
            <a:off x="2590800" y="4648200"/>
            <a:ext cx="5486400" cy="1295400"/>
          </a:xfrm>
          <a:prstGeom prst="rect">
            <a:avLst/>
          </a:prstGeom>
          <a:noFill/>
          <a:ln w="9525">
            <a:noFill/>
            <a:miter lim="800000"/>
            <a:headEnd/>
            <a:tailEnd/>
          </a:ln>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lgn="ctr">
              <a:lnSpc>
                <a:spcPct val="90000"/>
              </a:lnSpc>
              <a:spcBef>
                <a:spcPct val="20000"/>
              </a:spcBef>
              <a:buClr>
                <a:schemeClr val="tx2"/>
              </a:buClr>
              <a:buSzPct val="140000"/>
              <a:buFont typeface="Wingdings" panose="05000000000000000000" pitchFamily="2" charset="2"/>
              <a:buNone/>
              <a:defRPr/>
            </a:pPr>
            <a:r>
              <a:rPr kumimoji="1" lang="en-GB" b="1" dirty="0">
                <a:latin typeface="Arial Narrow" panose="020B0606020202030204" pitchFamily="34" charset="0"/>
              </a:rPr>
              <a:t>Software Design Principles</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Diploma in IT </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Year 2 (2024/25), Semester 4</a:t>
            </a:r>
            <a:endParaRPr kumimoji="1" lang="en-GB" sz="4000" dirty="0">
              <a:effectLst>
                <a:outerShdw blurRad="38100" dist="38100" dir="2700000" algn="tl">
                  <a:srgbClr val="C0C0C0"/>
                </a:outerShdw>
              </a:effectLst>
            </a:endParaRPr>
          </a:p>
        </p:txBody>
      </p:sp>
      <p:sp>
        <p:nvSpPr>
          <p:cNvPr id="13320" name="Line 15">
            <a:extLst>
              <a:ext uri="{FF2B5EF4-FFF2-40B4-BE49-F238E27FC236}">
                <a16:creationId xmlns:a16="http://schemas.microsoft.com/office/drawing/2014/main" id="{4651175E-01BC-4B2D-A3B8-1CEF4AC85FE5}"/>
              </a:ext>
            </a:extLst>
          </p:cNvPr>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GB"/>
          </a:p>
        </p:txBody>
      </p:sp>
      <p:pic>
        <p:nvPicPr>
          <p:cNvPr id="13321" name="Picture 16" descr="School of ICT">
            <a:extLst>
              <a:ext uri="{FF2B5EF4-FFF2-40B4-BE49-F238E27FC236}">
                <a16:creationId xmlns:a16="http://schemas.microsoft.com/office/drawing/2014/main" id="{9B1A40A1-DA78-4497-BE19-BEC13482BB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0"/>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udio 4">
            <a:hlinkClick r:id="" action="ppaction://media"/>
            <a:extLst>
              <a:ext uri="{FF2B5EF4-FFF2-40B4-BE49-F238E27FC236}">
                <a16:creationId xmlns:a16="http://schemas.microsoft.com/office/drawing/2014/main" id="{E991C3A5-6B77-07F2-88DF-BEA1425AA62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advTm="13369">
        <p14:honeycomb/>
      </p:transition>
    </mc:Choice>
    <mc:Fallback>
      <p:transition spd="slow" advTm="133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565FC-E5A8-4F59-94C1-85CD8EC6DD1D}"/>
              </a:ext>
            </a:extLst>
          </p:cNvPr>
          <p:cNvSpPr>
            <a:spLocks noGrp="1"/>
          </p:cNvSpPr>
          <p:nvPr>
            <p:ph type="title"/>
          </p:nvPr>
        </p:nvSpPr>
        <p:spPr/>
        <p:txBody>
          <a:bodyPr/>
          <a:lstStyle/>
          <a:p>
            <a:pPr>
              <a:defRPr/>
            </a:pPr>
            <a:r>
              <a:rPr lang="en-US"/>
              <a:t>FlyBehaviour and QuackBehaviour</a:t>
            </a:r>
            <a:endParaRPr lang="en-SG"/>
          </a:p>
        </p:txBody>
      </p:sp>
      <p:pic>
        <p:nvPicPr>
          <p:cNvPr id="44036" name="Picture 2">
            <a:extLst>
              <a:ext uri="{FF2B5EF4-FFF2-40B4-BE49-F238E27FC236}">
                <a16:creationId xmlns:a16="http://schemas.microsoft.com/office/drawing/2014/main" id="{0720A2A0-E541-434A-9FCC-72636C466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4575" y="1066800"/>
            <a:ext cx="4627563"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3">
            <a:extLst>
              <a:ext uri="{FF2B5EF4-FFF2-40B4-BE49-F238E27FC236}">
                <a16:creationId xmlns:a16="http://schemas.microsoft.com/office/drawing/2014/main" id="{01975B8A-9FAB-4121-8C14-D27E34488E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6475" y="3733800"/>
            <a:ext cx="4960938"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Audio 10">
            <a:hlinkClick r:id="" action="ppaction://media"/>
            <a:extLst>
              <a:ext uri="{FF2B5EF4-FFF2-40B4-BE49-F238E27FC236}">
                <a16:creationId xmlns:a16="http://schemas.microsoft.com/office/drawing/2014/main" id="{253092C3-46A4-E822-54CC-83BF2948055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7004304" y="4718304"/>
            <a:ext cx="2057400" cy="2057400"/>
          </a:xfrm>
          <a:prstGeom prst="ellipse">
            <a:avLst/>
          </a:prstGeom>
        </p:spPr>
      </p:pic>
      <p:sp>
        <p:nvSpPr>
          <p:cNvPr id="14" name="Slide Number Placeholder 3">
            <a:extLst>
              <a:ext uri="{FF2B5EF4-FFF2-40B4-BE49-F238E27FC236}">
                <a16:creationId xmlns:a16="http://schemas.microsoft.com/office/drawing/2014/main" id="{EF7CE9D4-11F4-58F4-E857-97C6B1496FF5}"/>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10</a:t>
            </a:fld>
            <a:endParaRPr kumimoji="0" lang="en-US" altLang="en-US" sz="1200" b="0" dirty="0"/>
          </a:p>
        </p:txBody>
      </p:sp>
    </p:spTree>
  </p:cSld>
  <p:clrMapOvr>
    <a:masterClrMapping/>
  </p:clrMapOvr>
  <mc:AlternateContent xmlns:mc="http://schemas.openxmlformats.org/markup-compatibility/2006">
    <mc:Choice xmlns:p14="http://schemas.microsoft.com/office/powerpoint/2010/main" Requires="p14">
      <p:transition spd="slow" advTm="66214">
        <p14:honeycomb/>
      </p:transition>
    </mc:Choice>
    <mc:Fallback>
      <p:transition spd="slow" advTm="662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8CD8E-A1C2-4390-9CD3-B0A6E11EB26E}"/>
              </a:ext>
            </a:extLst>
          </p:cNvPr>
          <p:cNvSpPr>
            <a:spLocks noGrp="1"/>
          </p:cNvSpPr>
          <p:nvPr>
            <p:ph type="title"/>
          </p:nvPr>
        </p:nvSpPr>
        <p:spPr/>
        <p:txBody>
          <a:bodyPr/>
          <a:lstStyle/>
          <a:p>
            <a:pPr>
              <a:defRPr/>
            </a:pPr>
            <a:r>
              <a:rPr lang="en-US"/>
              <a:t>FlyBehaviour Code</a:t>
            </a:r>
            <a:endParaRPr lang="en-SG"/>
          </a:p>
        </p:txBody>
      </p:sp>
      <p:sp>
        <p:nvSpPr>
          <p:cNvPr id="46084" name="Content Placeholder 2">
            <a:extLst>
              <a:ext uri="{FF2B5EF4-FFF2-40B4-BE49-F238E27FC236}">
                <a16:creationId xmlns:a16="http://schemas.microsoft.com/office/drawing/2014/main" id="{A1620A6B-B333-4E9D-AC80-B39244999BB0}"/>
              </a:ext>
            </a:extLst>
          </p:cNvPr>
          <p:cNvSpPr>
            <a:spLocks noGrp="1"/>
          </p:cNvSpPr>
          <p:nvPr>
            <p:ph idx="1"/>
          </p:nvPr>
        </p:nvSpPr>
        <p:spPr>
          <a:xfrm>
            <a:off x="665163" y="1143000"/>
            <a:ext cx="8250237" cy="5029200"/>
          </a:xfrm>
        </p:spPr>
        <p:txBody>
          <a:bodyPr/>
          <a:lstStyle/>
          <a:p>
            <a:pPr marL="0" indent="0">
              <a:buFont typeface="Wingdings" panose="05000000000000000000" pitchFamily="2" charset="2"/>
              <a:buNone/>
            </a:pPr>
            <a:r>
              <a:rPr lang="en-US" altLang="en-US" sz="2000" dirty="0">
                <a:latin typeface="Courier" pitchFamily="49" charset="0"/>
              </a:rPr>
              <a:t>public interface </a:t>
            </a:r>
            <a:r>
              <a:rPr lang="en-US" altLang="en-US" sz="2000" dirty="0" err="1">
                <a:latin typeface="Courier" pitchFamily="49" charset="0"/>
              </a:rPr>
              <a:t>FlyBehaviour</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void fly();</a:t>
            </a:r>
          </a:p>
          <a:p>
            <a:pPr marL="0" indent="0">
              <a:buFont typeface="Wingdings" panose="05000000000000000000" pitchFamily="2" charset="2"/>
              <a:buNone/>
            </a:pP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class </a:t>
            </a:r>
            <a:r>
              <a:rPr lang="en-US" altLang="en-US" sz="2000" dirty="0" err="1">
                <a:latin typeface="Courier" pitchFamily="49" charset="0"/>
              </a:rPr>
              <a:t>FlyWithWings</a:t>
            </a:r>
            <a:r>
              <a:rPr lang="en-US" altLang="en-US" sz="2000" dirty="0">
                <a:latin typeface="Courier" pitchFamily="49" charset="0"/>
              </a:rPr>
              <a:t>: </a:t>
            </a:r>
            <a:r>
              <a:rPr lang="en-US" altLang="en-US" sz="2000" dirty="0" err="1">
                <a:latin typeface="Courier" pitchFamily="49" charset="0"/>
              </a:rPr>
              <a:t>FlyBehaviour</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public void fly() {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t>
            </a:r>
            <a:r>
              <a:rPr lang="en-US" altLang="en-US" sz="2000" dirty="0">
                <a:solidFill>
                  <a:srgbClr val="00B050"/>
                </a:solidFill>
                <a:latin typeface="Courier" pitchFamily="49" charset="0"/>
              </a:rPr>
              <a:t>Flap flap</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class </a:t>
            </a:r>
            <a:r>
              <a:rPr lang="en-US" altLang="en-US" sz="2000" dirty="0" err="1">
                <a:latin typeface="Courier" pitchFamily="49" charset="0"/>
              </a:rPr>
              <a:t>FlyWithRocket</a:t>
            </a:r>
            <a:r>
              <a:rPr lang="en-US" altLang="en-US" sz="2000" dirty="0">
                <a:latin typeface="Courier" pitchFamily="49" charset="0"/>
              </a:rPr>
              <a:t>: </a:t>
            </a:r>
            <a:r>
              <a:rPr lang="en-US" altLang="en-US" sz="2000" dirty="0" err="1">
                <a:latin typeface="Courier" pitchFamily="49" charset="0"/>
              </a:rPr>
              <a:t>FlyBehaviour</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public void fly() {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t>
            </a:r>
            <a:r>
              <a:rPr lang="en-US" altLang="en-US" sz="2000" dirty="0" err="1">
                <a:solidFill>
                  <a:srgbClr val="00B050"/>
                </a:solidFill>
                <a:latin typeface="Courier" pitchFamily="49" charset="0"/>
              </a:rPr>
              <a:t>Zooooom</a:t>
            </a:r>
            <a:r>
              <a:rPr lang="en-US" altLang="en-US" sz="2000" dirty="0">
                <a:solidFill>
                  <a:srgbClr val="00B050"/>
                </a:solidFill>
                <a:latin typeface="Courier" pitchFamily="49" charset="0"/>
              </a:rPr>
              <a:t>!</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p:txBody>
      </p:sp>
      <p:pic>
        <p:nvPicPr>
          <p:cNvPr id="5" name="Audio 4">
            <a:hlinkClick r:id="" action="ppaction://media"/>
            <a:extLst>
              <a:ext uri="{FF2B5EF4-FFF2-40B4-BE49-F238E27FC236}">
                <a16:creationId xmlns:a16="http://schemas.microsoft.com/office/drawing/2014/main" id="{56508C36-B21E-B4EA-5A34-A357B373A32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04F20F77-30F1-30AF-F65B-7EB86783F670}"/>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11</a:t>
            </a:fld>
            <a:endParaRPr kumimoji="0" lang="en-US" altLang="en-US" sz="1200" b="0" dirty="0"/>
          </a:p>
        </p:txBody>
      </p:sp>
    </p:spTree>
  </p:cSld>
  <p:clrMapOvr>
    <a:masterClrMapping/>
  </p:clrMapOvr>
  <mc:AlternateContent xmlns:mc="http://schemas.openxmlformats.org/markup-compatibility/2006" xmlns:p14="http://schemas.microsoft.com/office/powerpoint/2010/main">
    <mc:Choice Requires="p14">
      <p:transition spd="slow" advTm="20292">
        <p14:honeycomb/>
      </p:transition>
    </mc:Choice>
    <mc:Fallback xmlns="">
      <p:transition spd="slow" advTm="202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a:extLst>
              <a:ext uri="{FF2B5EF4-FFF2-40B4-BE49-F238E27FC236}">
                <a16:creationId xmlns:a16="http://schemas.microsoft.com/office/drawing/2014/main" id="{65382196-1199-425F-AE81-95D8F015D01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20775" y="1844675"/>
            <a:ext cx="7004050" cy="336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EC96538-10D4-475E-92A3-19083804DBD9}"/>
              </a:ext>
            </a:extLst>
          </p:cNvPr>
          <p:cNvSpPr>
            <a:spLocks noGrp="1"/>
          </p:cNvSpPr>
          <p:nvPr>
            <p:ph type="title"/>
          </p:nvPr>
        </p:nvSpPr>
        <p:spPr/>
        <p:txBody>
          <a:bodyPr/>
          <a:lstStyle/>
          <a:p>
            <a:pPr>
              <a:defRPr/>
            </a:pPr>
            <a:r>
              <a:rPr lang="en-US"/>
              <a:t>Integrating Duck Behaviour</a:t>
            </a:r>
            <a:endParaRPr lang="en-SG"/>
          </a:p>
        </p:txBody>
      </p:sp>
      <p:cxnSp>
        <p:nvCxnSpPr>
          <p:cNvPr id="48133" name="Straight Arrow Connector 5">
            <a:extLst>
              <a:ext uri="{FF2B5EF4-FFF2-40B4-BE49-F238E27FC236}">
                <a16:creationId xmlns:a16="http://schemas.microsoft.com/office/drawing/2014/main" id="{4F6AF633-2AA3-4474-BC03-6573BD9431DA}"/>
              </a:ext>
            </a:extLst>
          </p:cNvPr>
          <p:cNvCxnSpPr>
            <a:cxnSpLocks noChangeShapeType="1"/>
          </p:cNvCxnSpPr>
          <p:nvPr/>
        </p:nvCxnSpPr>
        <p:spPr bwMode="auto">
          <a:xfrm>
            <a:off x="2362200" y="1905000"/>
            <a:ext cx="685800" cy="381000"/>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48134" name="Straight Arrow Connector 7">
            <a:extLst>
              <a:ext uri="{FF2B5EF4-FFF2-40B4-BE49-F238E27FC236}">
                <a16:creationId xmlns:a16="http://schemas.microsoft.com/office/drawing/2014/main" id="{56DCCB0B-7955-4796-9F41-358D615E56DF}"/>
              </a:ext>
            </a:extLst>
          </p:cNvPr>
          <p:cNvCxnSpPr>
            <a:cxnSpLocks noChangeShapeType="1"/>
          </p:cNvCxnSpPr>
          <p:nvPr/>
        </p:nvCxnSpPr>
        <p:spPr bwMode="auto">
          <a:xfrm>
            <a:off x="2362200" y="1905000"/>
            <a:ext cx="700088" cy="685800"/>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48135" name="TextBox 8">
            <a:extLst>
              <a:ext uri="{FF2B5EF4-FFF2-40B4-BE49-F238E27FC236}">
                <a16:creationId xmlns:a16="http://schemas.microsoft.com/office/drawing/2014/main" id="{B5EE1DFC-94F2-4D47-80DD-167AA21C1069}"/>
              </a:ext>
            </a:extLst>
          </p:cNvPr>
          <p:cNvSpPr txBox="1">
            <a:spLocks noChangeArrowheads="1"/>
          </p:cNvSpPr>
          <p:nvPr/>
        </p:nvSpPr>
        <p:spPr bwMode="auto">
          <a:xfrm>
            <a:off x="228600" y="1074738"/>
            <a:ext cx="34194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latin typeface="Verdana" panose="020B0604030504040204" pitchFamily="34" charset="0"/>
              </a:rPr>
              <a:t>Duck now has </a:t>
            </a:r>
            <a:r>
              <a:rPr kumimoji="0" lang="en-US" altLang="en-US" sz="1600" b="0" dirty="0" err="1">
                <a:latin typeface="Verdana" panose="020B0604030504040204" pitchFamily="34" charset="0"/>
              </a:rPr>
              <a:t>FlyBehaviour</a:t>
            </a:r>
            <a:r>
              <a:rPr kumimoji="0" lang="en-US" altLang="en-US" sz="1600" b="0" dirty="0">
                <a:latin typeface="Verdana" panose="020B0604030504040204" pitchFamily="34" charset="0"/>
              </a:rPr>
              <a:t> </a:t>
            </a:r>
          </a:p>
          <a:p>
            <a:pPr>
              <a:spcBef>
                <a:spcPct val="0"/>
              </a:spcBef>
              <a:buClrTx/>
              <a:buSzTx/>
              <a:buFontTx/>
              <a:buNone/>
            </a:pPr>
            <a:r>
              <a:rPr kumimoji="0" lang="en-US" altLang="en-US" sz="1600" b="0" dirty="0">
                <a:latin typeface="Verdana" panose="020B0604030504040204" pitchFamily="34" charset="0"/>
              </a:rPr>
              <a:t>and </a:t>
            </a:r>
            <a:r>
              <a:rPr kumimoji="0" lang="en-US" altLang="en-US" sz="1600" b="0" dirty="0" err="1">
                <a:latin typeface="Verdana" panose="020B0604030504040204" pitchFamily="34" charset="0"/>
              </a:rPr>
              <a:t>QuackBehaviour</a:t>
            </a:r>
            <a:r>
              <a:rPr kumimoji="0" lang="en-US" altLang="en-US" sz="1600" b="0" dirty="0">
                <a:latin typeface="Verdana" panose="020B0604030504040204" pitchFamily="34" charset="0"/>
              </a:rPr>
              <a:t> </a:t>
            </a:r>
            <a:r>
              <a:rPr kumimoji="0" lang="en-US" altLang="en-US" sz="1600" dirty="0">
                <a:latin typeface="Verdana" panose="020B0604030504040204" pitchFamily="34" charset="0"/>
              </a:rPr>
              <a:t>interface</a:t>
            </a:r>
          </a:p>
          <a:p>
            <a:pPr>
              <a:spcBef>
                <a:spcPct val="0"/>
              </a:spcBef>
              <a:buClrTx/>
              <a:buSzTx/>
              <a:buFontTx/>
              <a:buNone/>
            </a:pPr>
            <a:r>
              <a:rPr kumimoji="0" lang="en-US" altLang="en-US" sz="1600" dirty="0">
                <a:latin typeface="Verdana" panose="020B0604030504040204" pitchFamily="34" charset="0"/>
              </a:rPr>
              <a:t>types</a:t>
            </a:r>
            <a:r>
              <a:rPr kumimoji="0" lang="en-US" altLang="en-US" sz="1600" b="0" dirty="0">
                <a:latin typeface="Verdana" panose="020B0604030504040204" pitchFamily="34" charset="0"/>
              </a:rPr>
              <a:t> as attributes</a:t>
            </a:r>
            <a:endParaRPr kumimoji="0" lang="en-SG" altLang="en-US" sz="1600" b="0" dirty="0">
              <a:latin typeface="Verdana" panose="020B0604030504040204" pitchFamily="34" charset="0"/>
            </a:endParaRPr>
          </a:p>
        </p:txBody>
      </p:sp>
      <p:cxnSp>
        <p:nvCxnSpPr>
          <p:cNvPr id="48136" name="Straight Arrow Connector 13">
            <a:extLst>
              <a:ext uri="{FF2B5EF4-FFF2-40B4-BE49-F238E27FC236}">
                <a16:creationId xmlns:a16="http://schemas.microsoft.com/office/drawing/2014/main" id="{AB3AB0DE-8F2B-45FF-9736-06F17A1C0BAB}"/>
              </a:ext>
            </a:extLst>
          </p:cNvPr>
          <p:cNvCxnSpPr>
            <a:cxnSpLocks noChangeShapeType="1"/>
          </p:cNvCxnSpPr>
          <p:nvPr/>
        </p:nvCxnSpPr>
        <p:spPr bwMode="auto">
          <a:xfrm flipH="1">
            <a:off x="4343400" y="2895600"/>
            <a:ext cx="2133600" cy="457200"/>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48137" name="Straight Arrow Connector 15">
            <a:extLst>
              <a:ext uri="{FF2B5EF4-FFF2-40B4-BE49-F238E27FC236}">
                <a16:creationId xmlns:a16="http://schemas.microsoft.com/office/drawing/2014/main" id="{53EFCA99-6C68-4729-9522-B337FE3C5FF6}"/>
              </a:ext>
            </a:extLst>
          </p:cNvPr>
          <p:cNvCxnSpPr>
            <a:cxnSpLocks noChangeShapeType="1"/>
          </p:cNvCxnSpPr>
          <p:nvPr/>
        </p:nvCxnSpPr>
        <p:spPr bwMode="auto">
          <a:xfrm flipH="1">
            <a:off x="4622800" y="2895600"/>
            <a:ext cx="1854200" cy="661988"/>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48138" name="TextBox 17">
            <a:extLst>
              <a:ext uri="{FF2B5EF4-FFF2-40B4-BE49-F238E27FC236}">
                <a16:creationId xmlns:a16="http://schemas.microsoft.com/office/drawing/2014/main" id="{BCF48853-EF37-4220-AD95-B3E1DF1E7535}"/>
              </a:ext>
            </a:extLst>
          </p:cNvPr>
          <p:cNvSpPr txBox="1">
            <a:spLocks noChangeArrowheads="1"/>
          </p:cNvSpPr>
          <p:nvPr/>
        </p:nvSpPr>
        <p:spPr bwMode="auto">
          <a:xfrm>
            <a:off x="6248400" y="2266950"/>
            <a:ext cx="2647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latin typeface="Verdana" panose="020B0604030504040204" pitchFamily="34" charset="0"/>
              </a:rPr>
              <a:t>These methods replace </a:t>
            </a:r>
          </a:p>
          <a:p>
            <a:pPr>
              <a:spcBef>
                <a:spcPct val="0"/>
              </a:spcBef>
              <a:buClrTx/>
              <a:buSzTx/>
              <a:buFontTx/>
              <a:buNone/>
            </a:pPr>
            <a:r>
              <a:rPr kumimoji="0" lang="en-US" altLang="en-US" sz="1600" b="0" dirty="0">
                <a:latin typeface="Verdana" panose="020B0604030504040204" pitchFamily="34" charset="0"/>
              </a:rPr>
              <a:t>fly() and quack()</a:t>
            </a:r>
            <a:endParaRPr kumimoji="0" lang="en-SG" altLang="en-US" sz="1600" b="0" dirty="0">
              <a:latin typeface="Verdana" panose="020B0604030504040204" pitchFamily="34" charset="0"/>
            </a:endParaRPr>
          </a:p>
        </p:txBody>
      </p:sp>
      <p:pic>
        <p:nvPicPr>
          <p:cNvPr id="5" name="Audio 4">
            <a:hlinkClick r:id="" action="ppaction://media"/>
            <a:extLst>
              <a:ext uri="{FF2B5EF4-FFF2-40B4-BE49-F238E27FC236}">
                <a16:creationId xmlns:a16="http://schemas.microsoft.com/office/drawing/2014/main" id="{0CD4920B-68B1-1A10-6CD3-8F601B55603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70655B57-CDC4-FBFB-36DD-DB47FC240C75}"/>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12</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43114">
        <p14:honeycomb/>
      </p:transition>
    </mc:Choice>
    <mc:Fallback xmlns="">
      <p:transition spd="slow" advTm="431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8135"/>
                                        </p:tgtEl>
                                        <p:attrNameLst>
                                          <p:attrName>style.visibility</p:attrName>
                                        </p:attrNameLst>
                                      </p:cBhvr>
                                      <p:to>
                                        <p:strVal val="visible"/>
                                      </p:to>
                                    </p:set>
                                    <p:animEffect transition="in" filter="fade">
                                      <p:cBhvr>
                                        <p:cTn id="11" dur="500"/>
                                        <p:tgtEl>
                                          <p:spTgt spid="48135"/>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48133"/>
                                        </p:tgtEl>
                                        <p:attrNameLst>
                                          <p:attrName>style.visibility</p:attrName>
                                        </p:attrNameLst>
                                      </p:cBhvr>
                                      <p:to>
                                        <p:strVal val="visible"/>
                                      </p:to>
                                    </p:set>
                                    <p:animEffect transition="in" filter="wipe(left)">
                                      <p:cBhvr>
                                        <p:cTn id="15" dur="500"/>
                                        <p:tgtEl>
                                          <p:spTgt spid="48133"/>
                                        </p:tgtEl>
                                      </p:cBhvr>
                                    </p:animEffect>
                                  </p:childTnLst>
                                </p:cTn>
                              </p:par>
                              <p:par>
                                <p:cTn id="16" presetID="22" presetClass="entr" presetSubtype="8" fill="hold" nodeType="withEffect">
                                  <p:stCondLst>
                                    <p:cond delay="0"/>
                                  </p:stCondLst>
                                  <p:childTnLst>
                                    <p:set>
                                      <p:cBhvr>
                                        <p:cTn id="17" dur="1" fill="hold">
                                          <p:stCondLst>
                                            <p:cond delay="0"/>
                                          </p:stCondLst>
                                        </p:cTn>
                                        <p:tgtEl>
                                          <p:spTgt spid="48134"/>
                                        </p:tgtEl>
                                        <p:attrNameLst>
                                          <p:attrName>style.visibility</p:attrName>
                                        </p:attrNameLst>
                                      </p:cBhvr>
                                      <p:to>
                                        <p:strVal val="visible"/>
                                      </p:to>
                                    </p:set>
                                    <p:animEffect transition="in" filter="wipe(left)">
                                      <p:cBhvr>
                                        <p:cTn id="18" dur="500"/>
                                        <p:tgtEl>
                                          <p:spTgt spid="481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8138"/>
                                        </p:tgtEl>
                                        <p:attrNameLst>
                                          <p:attrName>style.visibility</p:attrName>
                                        </p:attrNameLst>
                                      </p:cBhvr>
                                      <p:to>
                                        <p:strVal val="visible"/>
                                      </p:to>
                                    </p:set>
                                    <p:animEffect transition="in" filter="fade">
                                      <p:cBhvr>
                                        <p:cTn id="23" dur="500"/>
                                        <p:tgtEl>
                                          <p:spTgt spid="48138"/>
                                        </p:tgtEl>
                                      </p:cBhvr>
                                    </p:animEffect>
                                  </p:childTnLst>
                                </p:cTn>
                              </p:par>
                            </p:childTnLst>
                          </p:cTn>
                        </p:par>
                        <p:par>
                          <p:cTn id="24" fill="hold">
                            <p:stCondLst>
                              <p:cond delay="500"/>
                            </p:stCondLst>
                            <p:childTnLst>
                              <p:par>
                                <p:cTn id="25" presetID="22" presetClass="entr" presetSubtype="2" fill="hold" nodeType="afterEffect">
                                  <p:stCondLst>
                                    <p:cond delay="0"/>
                                  </p:stCondLst>
                                  <p:childTnLst>
                                    <p:set>
                                      <p:cBhvr>
                                        <p:cTn id="26" dur="1" fill="hold">
                                          <p:stCondLst>
                                            <p:cond delay="0"/>
                                          </p:stCondLst>
                                        </p:cTn>
                                        <p:tgtEl>
                                          <p:spTgt spid="48136"/>
                                        </p:tgtEl>
                                        <p:attrNameLst>
                                          <p:attrName>style.visibility</p:attrName>
                                        </p:attrNameLst>
                                      </p:cBhvr>
                                      <p:to>
                                        <p:strVal val="visible"/>
                                      </p:to>
                                    </p:set>
                                    <p:animEffect transition="in" filter="wipe(right)">
                                      <p:cBhvr>
                                        <p:cTn id="27" dur="500"/>
                                        <p:tgtEl>
                                          <p:spTgt spid="48136"/>
                                        </p:tgtEl>
                                      </p:cBhvr>
                                    </p:animEffect>
                                  </p:childTnLst>
                                </p:cTn>
                              </p:par>
                              <p:par>
                                <p:cTn id="28" presetID="22" presetClass="entr" presetSubtype="2" fill="hold" nodeType="withEffect">
                                  <p:stCondLst>
                                    <p:cond delay="0"/>
                                  </p:stCondLst>
                                  <p:childTnLst>
                                    <p:set>
                                      <p:cBhvr>
                                        <p:cTn id="29" dur="1" fill="hold">
                                          <p:stCondLst>
                                            <p:cond delay="0"/>
                                          </p:stCondLst>
                                        </p:cTn>
                                        <p:tgtEl>
                                          <p:spTgt spid="48137"/>
                                        </p:tgtEl>
                                        <p:attrNameLst>
                                          <p:attrName>style.visibility</p:attrName>
                                        </p:attrNameLst>
                                      </p:cBhvr>
                                      <p:to>
                                        <p:strVal val="visible"/>
                                      </p:to>
                                    </p:set>
                                    <p:animEffect transition="in" filter="wipe(right)">
                                      <p:cBhvr>
                                        <p:cTn id="30" dur="500"/>
                                        <p:tgtEl>
                                          <p:spTgt spid="4813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5"/>
                </p:tgtEl>
              </p:cMediaNode>
            </p:audio>
          </p:childTnLst>
        </p:cTn>
      </p:par>
    </p:tnLst>
    <p:bldLst>
      <p:bldP spid="48135" grpId="0"/>
      <p:bldP spid="481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C8FD0-CC06-470A-8E4E-1DF950F19FBF}"/>
              </a:ext>
            </a:extLst>
          </p:cNvPr>
          <p:cNvSpPr>
            <a:spLocks noGrp="1"/>
          </p:cNvSpPr>
          <p:nvPr>
            <p:ph type="title"/>
          </p:nvPr>
        </p:nvSpPr>
        <p:spPr/>
        <p:txBody>
          <a:bodyPr/>
          <a:lstStyle/>
          <a:p>
            <a:pPr>
              <a:defRPr/>
            </a:pPr>
            <a:r>
              <a:rPr lang="en-US"/>
              <a:t>Integrating Duck Behaviour</a:t>
            </a:r>
            <a:endParaRPr lang="en-SG"/>
          </a:p>
        </p:txBody>
      </p:sp>
      <p:sp>
        <p:nvSpPr>
          <p:cNvPr id="31748" name="Content Placeholder 2">
            <a:extLst>
              <a:ext uri="{FF2B5EF4-FFF2-40B4-BE49-F238E27FC236}">
                <a16:creationId xmlns:a16="http://schemas.microsoft.com/office/drawing/2014/main" id="{081E471D-67BD-4292-AE1F-D1CF8B2B9D77}"/>
              </a:ext>
            </a:extLst>
          </p:cNvPr>
          <p:cNvSpPr>
            <a:spLocks noGrp="1"/>
          </p:cNvSpPr>
          <p:nvPr>
            <p:ph idx="1"/>
          </p:nvPr>
        </p:nvSpPr>
        <p:spPr>
          <a:xfrm>
            <a:off x="665163" y="990600"/>
            <a:ext cx="7848600" cy="5029200"/>
          </a:xfrm>
        </p:spPr>
        <p:txBody>
          <a:bodyPr/>
          <a:lstStyle/>
          <a:p>
            <a:pPr marL="0" indent="0">
              <a:buFont typeface="Wingdings" panose="05000000000000000000" pitchFamily="2" charset="2"/>
              <a:buNone/>
              <a:defRPr/>
            </a:pPr>
            <a:r>
              <a:rPr lang="en-US" altLang="en-US" sz="2000" dirty="0">
                <a:latin typeface="Courier" pitchFamily="49" charset="0"/>
              </a:rPr>
              <a:t>abstract class Duck {</a:t>
            </a:r>
          </a:p>
          <a:p>
            <a:pPr marL="0" indent="0">
              <a:buFont typeface="Wingdings" panose="05000000000000000000" pitchFamily="2" charset="2"/>
              <a:buNone/>
              <a:defRPr/>
            </a:pPr>
            <a:r>
              <a:rPr lang="en-US" altLang="en-US" sz="2000" dirty="0">
                <a:latin typeface="Courier" pitchFamily="49" charset="0"/>
              </a:rPr>
              <a:t>  protected </a:t>
            </a:r>
            <a:r>
              <a:rPr lang="en-US" altLang="en-US" sz="2000" dirty="0" err="1">
                <a:latin typeface="Courier" pitchFamily="49" charset="0"/>
              </a:rPr>
              <a:t>FlyBehaviour</a:t>
            </a:r>
            <a:r>
              <a:rPr lang="en-US" altLang="en-US" sz="2000" dirty="0">
                <a:latin typeface="Courier" pitchFamily="49" charset="0"/>
              </a:rPr>
              <a:t> </a:t>
            </a:r>
            <a:r>
              <a:rPr lang="en-US" altLang="en-US" sz="2000" dirty="0" err="1">
                <a:latin typeface="Courier" pitchFamily="49" charset="0"/>
              </a:rPr>
              <a:t>flyBehaviour</a:t>
            </a:r>
            <a:r>
              <a:rPr lang="en-US" altLang="en-US" sz="2000" dirty="0">
                <a:latin typeface="Courier" pitchFamily="49" charset="0"/>
              </a:rPr>
              <a:t>;</a:t>
            </a:r>
          </a:p>
          <a:p>
            <a:pPr marL="0" indent="0">
              <a:buFont typeface="Wingdings" panose="05000000000000000000" pitchFamily="2" charset="2"/>
              <a:buNone/>
              <a:defRPr/>
            </a:pPr>
            <a:r>
              <a:rPr lang="en-US" altLang="en-US" sz="2000" dirty="0">
                <a:latin typeface="Courier" pitchFamily="49" charset="0"/>
              </a:rPr>
              <a:t>  protected </a:t>
            </a:r>
            <a:r>
              <a:rPr lang="en-US" altLang="en-US" sz="2000" dirty="0" err="1">
                <a:latin typeface="Courier" pitchFamily="49" charset="0"/>
              </a:rPr>
              <a:t>QuackBehaviour</a:t>
            </a:r>
            <a:r>
              <a:rPr lang="en-US" altLang="en-US" sz="2000" dirty="0">
                <a:latin typeface="Courier" pitchFamily="49" charset="0"/>
              </a:rPr>
              <a:t> </a:t>
            </a:r>
            <a:r>
              <a:rPr lang="en-US" altLang="en-US" sz="2000" dirty="0" err="1">
                <a:latin typeface="Courier" pitchFamily="49" charset="0"/>
              </a:rPr>
              <a:t>quackBehaviour</a:t>
            </a:r>
            <a:r>
              <a:rPr lang="en-US" altLang="en-US" sz="2000" dirty="0">
                <a:latin typeface="Courier" pitchFamily="49" charset="0"/>
              </a:rPr>
              <a:t>;</a:t>
            </a:r>
          </a:p>
          <a:p>
            <a:pPr marL="0" indent="0">
              <a:buFont typeface="Wingdings" panose="05000000000000000000" pitchFamily="2" charset="2"/>
              <a:buNone/>
              <a:defRPr/>
            </a:pPr>
            <a:endParaRPr lang="en-US" altLang="en-US" sz="2000" dirty="0">
              <a:latin typeface="Courier" pitchFamily="49" charset="0"/>
            </a:endParaRPr>
          </a:p>
          <a:p>
            <a:pPr marL="0" indent="0">
              <a:buFont typeface="Wingdings" panose="05000000000000000000" pitchFamily="2" charset="2"/>
              <a:buNone/>
              <a:defRPr/>
            </a:pPr>
            <a:r>
              <a:rPr lang="en-US" altLang="en-US" sz="2000" dirty="0">
                <a:latin typeface="Courier" pitchFamily="49" charset="0"/>
              </a:rPr>
              <a:t>  public void </a:t>
            </a:r>
            <a:r>
              <a:rPr lang="en-US" altLang="en-US" sz="2000" dirty="0" err="1">
                <a:latin typeface="Courier" pitchFamily="49" charset="0"/>
              </a:rPr>
              <a:t>performFly</a:t>
            </a:r>
            <a:r>
              <a:rPr lang="en-US" altLang="en-US" sz="2000" dirty="0">
                <a:latin typeface="Courier" pitchFamily="49" charset="0"/>
              </a:rPr>
              <a:t>() {</a:t>
            </a:r>
          </a:p>
          <a:p>
            <a:pPr marL="0" indent="0">
              <a:buFont typeface="Wingdings" panose="05000000000000000000" pitchFamily="2" charset="2"/>
              <a:buNone/>
              <a:defRPr/>
            </a:pPr>
            <a:r>
              <a:rPr lang="en-US" altLang="en-US" sz="2000" dirty="0">
                <a:latin typeface="Courier" pitchFamily="49" charset="0"/>
              </a:rPr>
              <a:t>    </a:t>
            </a:r>
            <a:r>
              <a:rPr lang="en-US" altLang="en-US" sz="2000" dirty="0" err="1">
                <a:latin typeface="Courier" pitchFamily="49" charset="0"/>
              </a:rPr>
              <a:t>flyBehaviour.fly</a:t>
            </a:r>
            <a:r>
              <a:rPr lang="en-US" altLang="en-US" sz="2000" dirty="0">
                <a:latin typeface="Courier" pitchFamily="49" charset="0"/>
              </a:rPr>
              <a:t>();</a:t>
            </a:r>
          </a:p>
          <a:p>
            <a:pPr marL="0" indent="0">
              <a:buFont typeface="Wingdings" panose="05000000000000000000" pitchFamily="2" charset="2"/>
              <a:buNone/>
              <a:defRPr/>
            </a:pPr>
            <a:r>
              <a:rPr lang="en-US" altLang="en-US" sz="2000" dirty="0">
                <a:latin typeface="Courier" pitchFamily="49" charset="0"/>
              </a:rPr>
              <a:t>  }</a:t>
            </a:r>
          </a:p>
          <a:p>
            <a:pPr marL="0" indent="0">
              <a:buFont typeface="Wingdings" panose="05000000000000000000" pitchFamily="2" charset="2"/>
              <a:buNone/>
              <a:defRPr/>
            </a:pPr>
            <a:r>
              <a:rPr lang="en-US" altLang="en-US" sz="2000" dirty="0">
                <a:latin typeface="Courier" pitchFamily="49" charset="0"/>
              </a:rPr>
              <a:t>  public void </a:t>
            </a:r>
            <a:r>
              <a:rPr lang="en-US" altLang="en-US" sz="2000" dirty="0" err="1">
                <a:latin typeface="Courier" pitchFamily="49" charset="0"/>
              </a:rPr>
              <a:t>performQuack</a:t>
            </a:r>
            <a:r>
              <a:rPr lang="en-US" altLang="en-US" sz="2000" dirty="0">
                <a:latin typeface="Courier" pitchFamily="49" charset="0"/>
              </a:rPr>
              <a:t>() {</a:t>
            </a:r>
          </a:p>
          <a:p>
            <a:pPr marL="0" indent="0">
              <a:buFont typeface="Wingdings" panose="05000000000000000000" pitchFamily="2" charset="2"/>
              <a:buNone/>
              <a:defRPr/>
            </a:pPr>
            <a:r>
              <a:rPr lang="en-US" altLang="en-US" sz="2000" dirty="0">
                <a:latin typeface="Courier" pitchFamily="49" charset="0"/>
              </a:rPr>
              <a:t>    </a:t>
            </a:r>
            <a:r>
              <a:rPr lang="en-US" altLang="en-US" sz="2000" dirty="0" err="1">
                <a:latin typeface="Courier" pitchFamily="49" charset="0"/>
              </a:rPr>
              <a:t>quackBehaviour.quack</a:t>
            </a:r>
            <a:r>
              <a:rPr lang="en-US" altLang="en-US" sz="2000" dirty="0">
                <a:latin typeface="Courier" pitchFamily="49" charset="0"/>
              </a:rPr>
              <a:t>();</a:t>
            </a:r>
          </a:p>
          <a:p>
            <a:pPr marL="0" indent="0">
              <a:buFont typeface="Wingdings" panose="05000000000000000000" pitchFamily="2" charset="2"/>
              <a:buNone/>
              <a:defRPr/>
            </a:pPr>
            <a:r>
              <a:rPr lang="en-US" altLang="en-US" sz="2000" dirty="0">
                <a:latin typeface="Courier" pitchFamily="49" charset="0"/>
              </a:rPr>
              <a:t>  }</a:t>
            </a:r>
          </a:p>
          <a:p>
            <a:pPr marL="0" indent="0">
              <a:buFont typeface="Wingdings" panose="05000000000000000000" pitchFamily="2" charset="2"/>
              <a:buNone/>
              <a:defRPr/>
            </a:pPr>
            <a:r>
              <a:rPr lang="en-US" altLang="en-US" sz="2000" dirty="0">
                <a:latin typeface="Courier" pitchFamily="49" charset="0"/>
              </a:rPr>
              <a:t>  public void swim() { </a:t>
            </a:r>
            <a:r>
              <a:rPr lang="en-US" altLang="en-US" sz="2000" kern="1200" dirty="0">
                <a:solidFill>
                  <a:srgbClr val="0033CC"/>
                </a:solidFill>
                <a:latin typeface="Courier" pitchFamily="49" charset="0"/>
              </a:rPr>
              <a:t>// all ducks swim</a:t>
            </a:r>
          </a:p>
          <a:p>
            <a:pPr marL="0" indent="0">
              <a:buFont typeface="Wingdings" panose="05000000000000000000" pitchFamily="2" charset="2"/>
              <a:buNone/>
              <a:defRPr/>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t>
            </a:r>
            <a:r>
              <a:rPr lang="en-US" altLang="en-US" sz="2000" dirty="0" err="1">
                <a:solidFill>
                  <a:srgbClr val="00B050"/>
                </a:solidFill>
                <a:latin typeface="Courier" pitchFamily="49" charset="0"/>
              </a:rPr>
              <a:t>Splish</a:t>
            </a:r>
            <a:r>
              <a:rPr lang="en-US" altLang="en-US" sz="2000" dirty="0">
                <a:solidFill>
                  <a:srgbClr val="00B050"/>
                </a:solidFill>
                <a:latin typeface="Courier" pitchFamily="49" charset="0"/>
              </a:rPr>
              <a:t> splash</a:t>
            </a:r>
            <a:r>
              <a:rPr lang="en-US" altLang="en-US" sz="2000" dirty="0">
                <a:latin typeface="Courier" pitchFamily="49" charset="0"/>
              </a:rPr>
              <a:t>”);</a:t>
            </a:r>
          </a:p>
          <a:p>
            <a:pPr marL="0" indent="0">
              <a:buFont typeface="Wingdings" panose="05000000000000000000" pitchFamily="2" charset="2"/>
              <a:buNone/>
              <a:defRPr/>
            </a:pPr>
            <a:r>
              <a:rPr lang="en-US" altLang="en-US" sz="2000" dirty="0">
                <a:latin typeface="Courier" pitchFamily="49" charset="0"/>
              </a:rPr>
              <a:t>  }</a:t>
            </a:r>
          </a:p>
          <a:p>
            <a:pPr marL="0" indent="0">
              <a:buFont typeface="Wingdings" panose="05000000000000000000" pitchFamily="2" charset="2"/>
              <a:buNone/>
              <a:defRPr/>
            </a:pPr>
            <a:r>
              <a:rPr lang="en-US" altLang="en-US" sz="2000" dirty="0">
                <a:latin typeface="Courier" pitchFamily="49" charset="0"/>
              </a:rPr>
              <a:t>}</a:t>
            </a:r>
          </a:p>
        </p:txBody>
      </p:sp>
      <p:sp>
        <p:nvSpPr>
          <p:cNvPr id="4" name="Rectangle 3">
            <a:extLst>
              <a:ext uri="{FF2B5EF4-FFF2-40B4-BE49-F238E27FC236}">
                <a16:creationId xmlns:a16="http://schemas.microsoft.com/office/drawing/2014/main" id="{0D31D928-4E02-C7FE-A796-219A0158A0BE}"/>
              </a:ext>
            </a:extLst>
          </p:cNvPr>
          <p:cNvSpPr/>
          <p:nvPr/>
        </p:nvSpPr>
        <p:spPr bwMode="auto">
          <a:xfrm>
            <a:off x="914400" y="2438400"/>
            <a:ext cx="4267200" cy="11430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31CD0229-8B46-984C-8F5C-8052426A7CB0}"/>
              </a:ext>
            </a:extLst>
          </p:cNvPr>
          <p:cNvSpPr/>
          <p:nvPr/>
        </p:nvSpPr>
        <p:spPr bwMode="auto">
          <a:xfrm>
            <a:off x="914400" y="4648200"/>
            <a:ext cx="6096000" cy="11430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2" name="Audio 11">
            <a:hlinkClick r:id="" action="ppaction://media"/>
            <a:extLst>
              <a:ext uri="{FF2B5EF4-FFF2-40B4-BE49-F238E27FC236}">
                <a16:creationId xmlns:a16="http://schemas.microsoft.com/office/drawing/2014/main" id="{BE844EA6-FD94-D673-38DB-9F0F26489CE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A1097ECC-A284-69F4-FE5E-8E242860694B}"/>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13</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59582">
        <p14:honeycomb/>
      </p:transition>
    </mc:Choice>
    <mc:Fallback xmlns="">
      <p:transition spd="slow" advTm="595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2"/>
                </p:tgtEl>
              </p:cMediaNode>
            </p:audio>
          </p:childTnLst>
        </p:cTn>
      </p:par>
    </p:tnLst>
    <p:bldLst>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9EE30-6FA1-4DA3-B36C-EF39BA2C9980}"/>
              </a:ext>
            </a:extLst>
          </p:cNvPr>
          <p:cNvSpPr>
            <a:spLocks noGrp="1"/>
          </p:cNvSpPr>
          <p:nvPr>
            <p:ph type="title"/>
          </p:nvPr>
        </p:nvSpPr>
        <p:spPr/>
        <p:txBody>
          <a:bodyPr/>
          <a:lstStyle/>
          <a:p>
            <a:pPr>
              <a:defRPr/>
            </a:pPr>
            <a:r>
              <a:rPr lang="en-US"/>
              <a:t>Integrating Duck Behaviour</a:t>
            </a:r>
            <a:endParaRPr lang="en-SG"/>
          </a:p>
        </p:txBody>
      </p:sp>
      <p:sp>
        <p:nvSpPr>
          <p:cNvPr id="31748" name="Content Placeholder 2">
            <a:extLst>
              <a:ext uri="{FF2B5EF4-FFF2-40B4-BE49-F238E27FC236}">
                <a16:creationId xmlns:a16="http://schemas.microsoft.com/office/drawing/2014/main" id="{8FA650D8-75E3-4162-BE84-EC5F1120F760}"/>
              </a:ext>
            </a:extLst>
          </p:cNvPr>
          <p:cNvSpPr>
            <a:spLocks noGrp="1"/>
          </p:cNvSpPr>
          <p:nvPr>
            <p:ph idx="1"/>
          </p:nvPr>
        </p:nvSpPr>
        <p:spPr>
          <a:xfrm>
            <a:off x="665163" y="1143000"/>
            <a:ext cx="7848600" cy="5029200"/>
          </a:xfrm>
        </p:spPr>
        <p:txBody>
          <a:bodyPr/>
          <a:lstStyle/>
          <a:p>
            <a:pPr marL="0" indent="0">
              <a:buFont typeface="Wingdings" panose="05000000000000000000" pitchFamily="2" charset="2"/>
              <a:buNone/>
              <a:defRPr/>
            </a:pPr>
            <a:r>
              <a:rPr lang="en-US" altLang="en-US" sz="2000" dirty="0">
                <a:latin typeface="Courier" pitchFamily="49" charset="0"/>
              </a:rPr>
              <a:t>class </a:t>
            </a:r>
            <a:r>
              <a:rPr lang="en-US" altLang="en-US" sz="2000" dirty="0" err="1">
                <a:latin typeface="Courier" pitchFamily="49" charset="0"/>
              </a:rPr>
              <a:t>MallardDuck</a:t>
            </a:r>
            <a:r>
              <a:rPr lang="en-US" altLang="en-US" sz="2000" dirty="0">
                <a:latin typeface="Courier" pitchFamily="49" charset="0"/>
              </a:rPr>
              <a:t>: Duck {</a:t>
            </a:r>
          </a:p>
          <a:p>
            <a:pPr marL="0" indent="0">
              <a:buFont typeface="Wingdings" panose="05000000000000000000" pitchFamily="2" charset="2"/>
              <a:buNone/>
              <a:defRPr/>
            </a:pPr>
            <a:r>
              <a:rPr lang="en-US" altLang="en-US" sz="2000" dirty="0">
                <a:latin typeface="Courier" pitchFamily="49" charset="0"/>
              </a:rPr>
              <a:t>  public </a:t>
            </a:r>
            <a:r>
              <a:rPr lang="en-US" altLang="en-US" sz="2000" dirty="0" err="1">
                <a:latin typeface="Courier" pitchFamily="49" charset="0"/>
              </a:rPr>
              <a:t>MallardDuck</a:t>
            </a:r>
            <a:r>
              <a:rPr lang="en-US" altLang="en-US" sz="2000" dirty="0">
                <a:latin typeface="Courier" pitchFamily="49" charset="0"/>
              </a:rPr>
              <a:t>() { </a:t>
            </a:r>
            <a:r>
              <a:rPr lang="en-US" altLang="en-US" sz="2000" kern="1200" dirty="0">
                <a:solidFill>
                  <a:srgbClr val="0033CC"/>
                </a:solidFill>
                <a:latin typeface="Courier" pitchFamily="49" charset="0"/>
              </a:rPr>
              <a:t>// constructor</a:t>
            </a:r>
          </a:p>
          <a:p>
            <a:pPr marL="0" indent="0">
              <a:buFont typeface="Wingdings" panose="05000000000000000000" pitchFamily="2" charset="2"/>
              <a:buNone/>
              <a:defRPr/>
            </a:pPr>
            <a:r>
              <a:rPr lang="en-US" altLang="en-US" sz="2000" dirty="0">
                <a:latin typeface="Courier" pitchFamily="49" charset="0"/>
              </a:rPr>
              <a:t>    </a:t>
            </a:r>
            <a:r>
              <a:rPr lang="en-US" altLang="en-US" sz="2000" dirty="0" err="1">
                <a:latin typeface="Courier" pitchFamily="49" charset="0"/>
              </a:rPr>
              <a:t>flyBehaviour</a:t>
            </a:r>
            <a:r>
              <a:rPr lang="en-US" altLang="en-US" sz="2000" dirty="0">
                <a:latin typeface="Courier" pitchFamily="49" charset="0"/>
              </a:rPr>
              <a:t> = new </a:t>
            </a:r>
            <a:r>
              <a:rPr lang="en-US" altLang="en-US" sz="2000" dirty="0" err="1">
                <a:latin typeface="Courier" pitchFamily="49" charset="0"/>
              </a:rPr>
              <a:t>FlyWithWings</a:t>
            </a:r>
            <a:r>
              <a:rPr lang="en-US" altLang="en-US" sz="2000" dirty="0">
                <a:latin typeface="Courier" pitchFamily="49" charset="0"/>
              </a:rPr>
              <a:t>();</a:t>
            </a:r>
          </a:p>
          <a:p>
            <a:pPr marL="0" indent="0">
              <a:buFont typeface="Wingdings" panose="05000000000000000000" pitchFamily="2" charset="2"/>
              <a:buNone/>
              <a:defRPr/>
            </a:pPr>
            <a:r>
              <a:rPr lang="en-US" altLang="en-US" sz="2000" dirty="0">
                <a:latin typeface="Courier" pitchFamily="49" charset="0"/>
              </a:rPr>
              <a:t>    </a:t>
            </a:r>
            <a:r>
              <a:rPr lang="en-US" altLang="en-US" sz="2000" dirty="0" err="1">
                <a:latin typeface="Courier" pitchFamily="49" charset="0"/>
              </a:rPr>
              <a:t>quackBehaviour</a:t>
            </a:r>
            <a:r>
              <a:rPr lang="en-US" altLang="en-US" sz="2000" dirty="0">
                <a:latin typeface="Courier" pitchFamily="49" charset="0"/>
              </a:rPr>
              <a:t> = new Quack();</a:t>
            </a:r>
          </a:p>
          <a:p>
            <a:pPr marL="0" indent="0">
              <a:buFont typeface="Wingdings" panose="05000000000000000000" pitchFamily="2" charset="2"/>
              <a:buNone/>
              <a:defRPr/>
            </a:pPr>
            <a:r>
              <a:rPr lang="en-US" altLang="en-US" sz="2000" dirty="0">
                <a:latin typeface="Courier" pitchFamily="49" charset="0"/>
              </a:rPr>
              <a:t>  }</a:t>
            </a:r>
          </a:p>
          <a:p>
            <a:pPr marL="0" indent="0">
              <a:buFont typeface="Wingdings" panose="05000000000000000000" pitchFamily="2" charset="2"/>
              <a:buNone/>
              <a:defRPr/>
            </a:pPr>
            <a:r>
              <a:rPr lang="en-US" altLang="en-US" sz="2000" dirty="0">
                <a:latin typeface="Courier" pitchFamily="49" charset="0"/>
              </a:rPr>
              <a:t>}</a:t>
            </a:r>
          </a:p>
          <a:p>
            <a:pPr marL="0" indent="0">
              <a:buFont typeface="Wingdings" panose="05000000000000000000" pitchFamily="2" charset="2"/>
              <a:buNone/>
              <a:defRPr/>
            </a:pPr>
            <a:endParaRPr lang="en-US" altLang="en-US" sz="2000" dirty="0">
              <a:latin typeface="Courier" pitchFamily="49" charset="0"/>
            </a:endParaRPr>
          </a:p>
          <a:p>
            <a:pPr marL="0" indent="0">
              <a:buFont typeface="Wingdings" panose="05000000000000000000" pitchFamily="2" charset="2"/>
              <a:buNone/>
              <a:defRPr/>
            </a:pPr>
            <a:r>
              <a:rPr lang="en-US" altLang="en-US" sz="2000" dirty="0">
                <a:latin typeface="Courier" pitchFamily="49" charset="0"/>
              </a:rPr>
              <a:t>class </a:t>
            </a:r>
            <a:r>
              <a:rPr lang="en-US" altLang="en-US" sz="2000" dirty="0" err="1">
                <a:latin typeface="Courier" pitchFamily="49" charset="0"/>
              </a:rPr>
              <a:t>RubberDuck</a:t>
            </a:r>
            <a:r>
              <a:rPr lang="en-US" altLang="en-US" sz="2000" dirty="0">
                <a:latin typeface="Courier" pitchFamily="49" charset="0"/>
              </a:rPr>
              <a:t>: Duck {</a:t>
            </a:r>
          </a:p>
          <a:p>
            <a:pPr marL="0" indent="0">
              <a:buFont typeface="Wingdings" panose="05000000000000000000" pitchFamily="2" charset="2"/>
              <a:buNone/>
              <a:defRPr/>
            </a:pPr>
            <a:r>
              <a:rPr lang="en-US" altLang="en-US" sz="2000" dirty="0">
                <a:latin typeface="Courier" pitchFamily="49" charset="0"/>
              </a:rPr>
              <a:t>  public </a:t>
            </a:r>
            <a:r>
              <a:rPr lang="en-US" altLang="en-US" sz="2000" dirty="0" err="1">
                <a:latin typeface="Courier" pitchFamily="49" charset="0"/>
              </a:rPr>
              <a:t>RubberDuck</a:t>
            </a:r>
            <a:r>
              <a:rPr lang="en-US" altLang="en-US" sz="2000" dirty="0">
                <a:latin typeface="Courier" pitchFamily="49" charset="0"/>
              </a:rPr>
              <a:t>() { </a:t>
            </a:r>
            <a:r>
              <a:rPr lang="en-US" altLang="en-US" sz="2000" kern="1200" dirty="0">
                <a:solidFill>
                  <a:srgbClr val="0033CC"/>
                </a:solidFill>
                <a:latin typeface="Courier" pitchFamily="49" charset="0"/>
              </a:rPr>
              <a:t>// constructor</a:t>
            </a:r>
          </a:p>
          <a:p>
            <a:pPr marL="0" indent="0">
              <a:buFont typeface="Wingdings" panose="05000000000000000000" pitchFamily="2" charset="2"/>
              <a:buNone/>
              <a:defRPr/>
            </a:pPr>
            <a:r>
              <a:rPr lang="en-US" altLang="en-US" sz="2000" dirty="0">
                <a:latin typeface="Courier" pitchFamily="49" charset="0"/>
              </a:rPr>
              <a:t>    </a:t>
            </a:r>
            <a:r>
              <a:rPr lang="en-US" altLang="en-US" sz="2000" dirty="0" err="1">
                <a:latin typeface="Courier" pitchFamily="49" charset="0"/>
              </a:rPr>
              <a:t>flyBehaviour</a:t>
            </a:r>
            <a:r>
              <a:rPr lang="en-US" altLang="en-US" sz="2000" dirty="0">
                <a:latin typeface="Courier" pitchFamily="49" charset="0"/>
              </a:rPr>
              <a:t> = new </a:t>
            </a:r>
            <a:r>
              <a:rPr lang="en-US" altLang="en-US" sz="2000" dirty="0" err="1">
                <a:latin typeface="Courier" pitchFamily="49" charset="0"/>
              </a:rPr>
              <a:t>FlyUnable</a:t>
            </a:r>
            <a:r>
              <a:rPr lang="en-US" altLang="en-US" sz="2000" dirty="0">
                <a:latin typeface="Courier" pitchFamily="49" charset="0"/>
              </a:rPr>
              <a:t>();</a:t>
            </a:r>
          </a:p>
          <a:p>
            <a:pPr marL="0" indent="0">
              <a:buFont typeface="Wingdings" panose="05000000000000000000" pitchFamily="2" charset="2"/>
              <a:buNone/>
              <a:defRPr/>
            </a:pPr>
            <a:r>
              <a:rPr lang="en-US" altLang="en-US" sz="2000" dirty="0">
                <a:latin typeface="Courier" pitchFamily="49" charset="0"/>
              </a:rPr>
              <a:t>    </a:t>
            </a:r>
            <a:r>
              <a:rPr lang="en-US" altLang="en-US" sz="2000" dirty="0" err="1">
                <a:latin typeface="Courier" pitchFamily="49" charset="0"/>
              </a:rPr>
              <a:t>quackBehaviour</a:t>
            </a:r>
            <a:r>
              <a:rPr lang="en-US" altLang="en-US" sz="2000" dirty="0">
                <a:latin typeface="Courier" pitchFamily="49" charset="0"/>
              </a:rPr>
              <a:t> = new </a:t>
            </a:r>
            <a:r>
              <a:rPr lang="en-US" altLang="en-US" sz="2000" dirty="0" err="1">
                <a:latin typeface="Courier" pitchFamily="49" charset="0"/>
              </a:rPr>
              <a:t>QuackSqueak</a:t>
            </a:r>
            <a:r>
              <a:rPr lang="en-US" altLang="en-US" sz="2000" dirty="0">
                <a:latin typeface="Courier" pitchFamily="49" charset="0"/>
              </a:rPr>
              <a:t>();</a:t>
            </a:r>
          </a:p>
          <a:p>
            <a:pPr marL="0" indent="0">
              <a:buFont typeface="Wingdings" panose="05000000000000000000" pitchFamily="2" charset="2"/>
              <a:buNone/>
              <a:defRPr/>
            </a:pPr>
            <a:r>
              <a:rPr lang="en-US" altLang="en-US" sz="2000" dirty="0">
                <a:latin typeface="Courier" pitchFamily="49" charset="0"/>
              </a:rPr>
              <a:t>  }</a:t>
            </a:r>
          </a:p>
          <a:p>
            <a:pPr marL="0" indent="0">
              <a:buFont typeface="Wingdings" panose="05000000000000000000" pitchFamily="2" charset="2"/>
              <a:buNone/>
              <a:defRPr/>
            </a:pPr>
            <a:r>
              <a:rPr lang="en-US" altLang="en-US" sz="2000" dirty="0">
                <a:latin typeface="Courier" pitchFamily="49" charset="0"/>
              </a:rPr>
              <a:t>}</a:t>
            </a:r>
          </a:p>
          <a:p>
            <a:pPr marL="0" indent="0">
              <a:buFont typeface="Wingdings" panose="05000000000000000000" pitchFamily="2" charset="2"/>
              <a:buNone/>
              <a:defRPr/>
            </a:pPr>
            <a:endParaRPr lang="en-US" altLang="en-US" sz="2000" dirty="0">
              <a:latin typeface="Courier" pitchFamily="49" charset="0"/>
            </a:endParaRPr>
          </a:p>
        </p:txBody>
      </p:sp>
      <p:pic>
        <p:nvPicPr>
          <p:cNvPr id="17" name="Audio 16">
            <a:hlinkClick r:id="" action="ppaction://media"/>
            <a:extLst>
              <a:ext uri="{FF2B5EF4-FFF2-40B4-BE49-F238E27FC236}">
                <a16:creationId xmlns:a16="http://schemas.microsoft.com/office/drawing/2014/main" id="{E74B2A6E-2A76-87BC-2236-62AE74D9370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779B0572-FBD8-DCA0-E789-6D4E659BE5E7}"/>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14</a:t>
            </a:fld>
            <a:endParaRPr kumimoji="0" lang="en-US" altLang="en-US" sz="1200" b="0" dirty="0"/>
          </a:p>
        </p:txBody>
      </p:sp>
    </p:spTree>
  </p:cSld>
  <p:clrMapOvr>
    <a:masterClrMapping/>
  </p:clrMapOvr>
  <mc:AlternateContent xmlns:mc="http://schemas.openxmlformats.org/markup-compatibility/2006" xmlns:p14="http://schemas.microsoft.com/office/powerpoint/2010/main">
    <mc:Choice Requires="p14">
      <p:transition spd="slow" advTm="43500">
        <p14:honeycomb/>
      </p:transition>
    </mc:Choice>
    <mc:Fallback xmlns="">
      <p:transition spd="slow" advTm="43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010A4-AADF-4C3C-BFB6-C3160C7FE663}"/>
              </a:ext>
            </a:extLst>
          </p:cNvPr>
          <p:cNvSpPr>
            <a:spLocks noGrp="1"/>
          </p:cNvSpPr>
          <p:nvPr>
            <p:ph type="title"/>
          </p:nvPr>
        </p:nvSpPr>
        <p:spPr/>
        <p:txBody>
          <a:bodyPr/>
          <a:lstStyle/>
          <a:p>
            <a:pPr>
              <a:defRPr/>
            </a:pPr>
            <a:r>
              <a:rPr lang="en-US"/>
              <a:t>Overall Class Diagram</a:t>
            </a:r>
            <a:endParaRPr lang="en-SG"/>
          </a:p>
        </p:txBody>
      </p:sp>
      <p:pic>
        <p:nvPicPr>
          <p:cNvPr id="54276" name="Picture 2">
            <a:extLst>
              <a:ext uri="{FF2B5EF4-FFF2-40B4-BE49-F238E27FC236}">
                <a16:creationId xmlns:a16="http://schemas.microsoft.com/office/drawing/2014/main" id="{61CC2B71-6591-4E93-A262-F34BC26AB4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371600"/>
            <a:ext cx="862012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277" name="Rectangle 5">
            <a:extLst>
              <a:ext uri="{FF2B5EF4-FFF2-40B4-BE49-F238E27FC236}">
                <a16:creationId xmlns:a16="http://schemas.microsoft.com/office/drawing/2014/main" id="{A6A1FAE0-4581-464D-BC38-A2B3F886EA90}"/>
              </a:ext>
            </a:extLst>
          </p:cNvPr>
          <p:cNvSpPr>
            <a:spLocks noChangeArrowheads="1"/>
          </p:cNvSpPr>
          <p:nvPr/>
        </p:nvSpPr>
        <p:spPr bwMode="auto">
          <a:xfrm>
            <a:off x="5257800" y="914400"/>
            <a:ext cx="3505200" cy="2209800"/>
          </a:xfrm>
          <a:prstGeom prst="rect">
            <a:avLst/>
          </a:prstGeom>
          <a:solidFill>
            <a:srgbClr val="00B0F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a:latin typeface="Verdana" panose="020B0604030504040204" pitchFamily="34" charset="0"/>
              </a:rPr>
              <a:t>Encapsulated Fly Behaviour</a:t>
            </a:r>
            <a:endParaRPr kumimoji="0" lang="en-SG" altLang="en-US" sz="1600" b="0">
              <a:latin typeface="Verdana" panose="020B0604030504040204" pitchFamily="34" charset="0"/>
            </a:endParaRPr>
          </a:p>
        </p:txBody>
      </p:sp>
      <p:sp>
        <p:nvSpPr>
          <p:cNvPr id="54278" name="Rectangle 7">
            <a:extLst>
              <a:ext uri="{FF2B5EF4-FFF2-40B4-BE49-F238E27FC236}">
                <a16:creationId xmlns:a16="http://schemas.microsoft.com/office/drawing/2014/main" id="{008D9C87-8E66-47CC-ADFC-BD19404907D2}"/>
              </a:ext>
            </a:extLst>
          </p:cNvPr>
          <p:cNvSpPr>
            <a:spLocks noChangeArrowheads="1"/>
          </p:cNvSpPr>
          <p:nvPr/>
        </p:nvSpPr>
        <p:spPr bwMode="auto">
          <a:xfrm>
            <a:off x="5257800" y="3467100"/>
            <a:ext cx="3733800" cy="2209800"/>
          </a:xfrm>
          <a:prstGeom prst="rect">
            <a:avLst/>
          </a:prstGeom>
          <a:solidFill>
            <a:srgbClr val="00B0F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a:latin typeface="Verdana" panose="020B0604030504040204" pitchFamily="34" charset="0"/>
              </a:rPr>
              <a:t>Encapsulated Quack Behaviour</a:t>
            </a:r>
            <a:endParaRPr kumimoji="0" lang="en-SG" altLang="en-US" sz="1600" b="0">
              <a:latin typeface="Verdana" panose="020B0604030504040204" pitchFamily="34" charset="0"/>
            </a:endParaRPr>
          </a:p>
        </p:txBody>
      </p:sp>
      <p:sp>
        <p:nvSpPr>
          <p:cNvPr id="54279" name="Rectangle 3">
            <a:extLst>
              <a:ext uri="{FF2B5EF4-FFF2-40B4-BE49-F238E27FC236}">
                <a16:creationId xmlns:a16="http://schemas.microsoft.com/office/drawing/2014/main" id="{3ADECCF0-F32F-4739-9B12-48C033013F08}"/>
              </a:ext>
            </a:extLst>
          </p:cNvPr>
          <p:cNvSpPr>
            <a:spLocks noChangeArrowheads="1"/>
          </p:cNvSpPr>
          <p:nvPr/>
        </p:nvSpPr>
        <p:spPr bwMode="auto">
          <a:xfrm>
            <a:off x="1733550" y="2782888"/>
            <a:ext cx="44450" cy="112712"/>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54280" name="Rectangle 10">
            <a:extLst>
              <a:ext uri="{FF2B5EF4-FFF2-40B4-BE49-F238E27FC236}">
                <a16:creationId xmlns:a16="http://schemas.microsoft.com/office/drawing/2014/main" id="{7147281A-7B9A-4CEB-9F59-1F7A99D28F56}"/>
              </a:ext>
            </a:extLst>
          </p:cNvPr>
          <p:cNvSpPr>
            <a:spLocks noChangeArrowheads="1"/>
          </p:cNvSpPr>
          <p:nvPr/>
        </p:nvSpPr>
        <p:spPr bwMode="auto">
          <a:xfrm>
            <a:off x="1739900" y="2941638"/>
            <a:ext cx="46038" cy="112712"/>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54281" name="TextBox 8">
            <a:extLst>
              <a:ext uri="{FF2B5EF4-FFF2-40B4-BE49-F238E27FC236}">
                <a16:creationId xmlns:a16="http://schemas.microsoft.com/office/drawing/2014/main" id="{B3F7FD0E-038F-4447-9FB1-6970644B1EAA}"/>
              </a:ext>
            </a:extLst>
          </p:cNvPr>
          <p:cNvSpPr txBox="1">
            <a:spLocks noChangeArrowheads="1"/>
          </p:cNvSpPr>
          <p:nvPr/>
        </p:nvSpPr>
        <p:spPr bwMode="auto">
          <a:xfrm>
            <a:off x="1636713" y="2724150"/>
            <a:ext cx="24288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800" b="0">
                <a:latin typeface="Arial" panose="020B0604020202020204" pitchFamily="34" charset="0"/>
                <a:cs typeface="Arial" panose="020B0604020202020204" pitchFamily="34" charset="0"/>
              </a:rPr>
              <a:t>#</a:t>
            </a:r>
          </a:p>
        </p:txBody>
      </p:sp>
      <p:sp>
        <p:nvSpPr>
          <p:cNvPr id="54282" name="TextBox 2">
            <a:extLst>
              <a:ext uri="{FF2B5EF4-FFF2-40B4-BE49-F238E27FC236}">
                <a16:creationId xmlns:a16="http://schemas.microsoft.com/office/drawing/2014/main" id="{44B21D1D-33EA-4BF2-BB72-F5414826B4B1}"/>
              </a:ext>
            </a:extLst>
          </p:cNvPr>
          <p:cNvSpPr txBox="1">
            <a:spLocks noChangeArrowheads="1"/>
          </p:cNvSpPr>
          <p:nvPr/>
        </p:nvSpPr>
        <p:spPr bwMode="auto">
          <a:xfrm>
            <a:off x="1631950" y="2903538"/>
            <a:ext cx="242888"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800" b="0">
                <a:latin typeface="Arial" panose="020B0604020202020204" pitchFamily="34" charset="0"/>
                <a:cs typeface="Arial" panose="020B0604020202020204" pitchFamily="34" charset="0"/>
              </a:rPr>
              <a:t>#</a:t>
            </a:r>
          </a:p>
        </p:txBody>
      </p:sp>
      <p:sp>
        <p:nvSpPr>
          <p:cNvPr id="54283" name="Rectangle 4">
            <a:extLst>
              <a:ext uri="{FF2B5EF4-FFF2-40B4-BE49-F238E27FC236}">
                <a16:creationId xmlns:a16="http://schemas.microsoft.com/office/drawing/2014/main" id="{5E066F7A-24AD-4EA1-BC55-4D7A1E31B1CF}"/>
              </a:ext>
            </a:extLst>
          </p:cNvPr>
          <p:cNvSpPr>
            <a:spLocks noChangeArrowheads="1"/>
          </p:cNvSpPr>
          <p:nvPr/>
        </p:nvSpPr>
        <p:spPr bwMode="auto">
          <a:xfrm>
            <a:off x="222250" y="2133600"/>
            <a:ext cx="4953000" cy="3048000"/>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latin typeface="Verdana" panose="020B0604030504040204" pitchFamily="34" charset="0"/>
              </a:rPr>
              <a:t>Context</a:t>
            </a:r>
            <a:endParaRPr kumimoji="0" lang="en-SG" altLang="en-US" sz="1600" b="0" dirty="0">
              <a:latin typeface="Verdana" panose="020B0604030504040204" pitchFamily="34" charset="0"/>
            </a:endParaRPr>
          </a:p>
        </p:txBody>
      </p:sp>
      <p:pic>
        <p:nvPicPr>
          <p:cNvPr id="10" name="Audio 9">
            <a:hlinkClick r:id="" action="ppaction://media"/>
            <a:extLst>
              <a:ext uri="{FF2B5EF4-FFF2-40B4-BE49-F238E27FC236}">
                <a16:creationId xmlns:a16="http://schemas.microsoft.com/office/drawing/2014/main" id="{1A67FC23-B6BE-1927-8DD5-CB145906507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FA0B6593-297E-6F77-C46F-B9198651ECC6}"/>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15</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29040">
        <p14:honeycomb/>
      </p:transition>
    </mc:Choice>
    <mc:Fallback xmlns="">
      <p:transition spd="slow" advTm="290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4277"/>
                                        </p:tgtEl>
                                        <p:attrNameLst>
                                          <p:attrName>style.visibility</p:attrName>
                                        </p:attrNameLst>
                                      </p:cBhvr>
                                      <p:to>
                                        <p:strVal val="visible"/>
                                      </p:to>
                                    </p:set>
                                    <p:animEffect transition="in" filter="fade">
                                      <p:cBhvr>
                                        <p:cTn id="11" dur="500"/>
                                        <p:tgtEl>
                                          <p:spTgt spid="5427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4278"/>
                                        </p:tgtEl>
                                        <p:attrNameLst>
                                          <p:attrName>style.visibility</p:attrName>
                                        </p:attrNameLst>
                                      </p:cBhvr>
                                      <p:to>
                                        <p:strVal val="visible"/>
                                      </p:to>
                                    </p:set>
                                    <p:animEffect transition="in" filter="fade">
                                      <p:cBhvr>
                                        <p:cTn id="14" dur="500"/>
                                        <p:tgtEl>
                                          <p:spTgt spid="5427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4283"/>
                                        </p:tgtEl>
                                        <p:attrNameLst>
                                          <p:attrName>style.visibility</p:attrName>
                                        </p:attrNameLst>
                                      </p:cBhvr>
                                      <p:to>
                                        <p:strVal val="visible"/>
                                      </p:to>
                                    </p:set>
                                    <p:animEffect transition="in" filter="fade">
                                      <p:cBhvr>
                                        <p:cTn id="19" dur="500"/>
                                        <p:tgtEl>
                                          <p:spTgt spid="5428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0"/>
                </p:tgtEl>
              </p:cMediaNode>
            </p:audio>
          </p:childTnLst>
        </p:cTn>
      </p:par>
    </p:tnLst>
    <p:bldLst>
      <p:bldP spid="54277" grpId="0" animBg="1"/>
      <p:bldP spid="54278" grpId="0" animBg="1"/>
      <p:bldP spid="5428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5232-1CC9-4551-8BE8-9534A7853CA6}"/>
              </a:ext>
            </a:extLst>
          </p:cNvPr>
          <p:cNvSpPr>
            <a:spLocks noGrp="1"/>
          </p:cNvSpPr>
          <p:nvPr>
            <p:ph type="title"/>
          </p:nvPr>
        </p:nvSpPr>
        <p:spPr/>
        <p:txBody>
          <a:bodyPr/>
          <a:lstStyle/>
          <a:p>
            <a:pPr>
              <a:defRPr/>
            </a:pPr>
            <a:r>
              <a:rPr lang="en-US"/>
              <a:t>What Have We Achieved?</a:t>
            </a:r>
            <a:endParaRPr lang="en-SG"/>
          </a:p>
        </p:txBody>
      </p:sp>
      <p:sp>
        <p:nvSpPr>
          <p:cNvPr id="30723" name="Content Placeholder 2">
            <a:extLst>
              <a:ext uri="{FF2B5EF4-FFF2-40B4-BE49-F238E27FC236}">
                <a16:creationId xmlns:a16="http://schemas.microsoft.com/office/drawing/2014/main" id="{CF5781CC-AB35-4BBD-8774-87DCBECBA5CD}"/>
              </a:ext>
            </a:extLst>
          </p:cNvPr>
          <p:cNvSpPr>
            <a:spLocks noGrp="1"/>
          </p:cNvSpPr>
          <p:nvPr>
            <p:ph idx="1"/>
          </p:nvPr>
        </p:nvSpPr>
        <p:spPr/>
        <p:txBody>
          <a:bodyPr/>
          <a:lstStyle/>
          <a:p>
            <a:r>
              <a:rPr lang="en-US" altLang="en-US"/>
              <a:t>Other classes can reuse our fly and quack behaviours</a:t>
            </a:r>
          </a:p>
          <a:p>
            <a:pPr lvl="1"/>
            <a:r>
              <a:rPr lang="en-US" altLang="en-US"/>
              <a:t>No longer hidden in our Duck classes</a:t>
            </a:r>
          </a:p>
          <a:p>
            <a:pPr lvl="1"/>
            <a:endParaRPr lang="en-US" altLang="en-US"/>
          </a:p>
          <a:p>
            <a:r>
              <a:rPr lang="en-US" altLang="en-US"/>
              <a:t>When we add new behaviours, we </a:t>
            </a:r>
          </a:p>
          <a:p>
            <a:pPr lvl="1"/>
            <a:r>
              <a:rPr lang="en-US" altLang="en-US"/>
              <a:t>Don’t have to modify any existing behaviours</a:t>
            </a:r>
          </a:p>
          <a:p>
            <a:pPr lvl="1"/>
            <a:r>
              <a:rPr lang="en-US" altLang="en-US"/>
              <a:t>Don’t have to modify any Duck subclasses</a:t>
            </a:r>
          </a:p>
        </p:txBody>
      </p:sp>
      <p:pic>
        <p:nvPicPr>
          <p:cNvPr id="6" name="Audio 5">
            <a:hlinkClick r:id="" action="ppaction://media"/>
            <a:extLst>
              <a:ext uri="{FF2B5EF4-FFF2-40B4-BE49-F238E27FC236}">
                <a16:creationId xmlns:a16="http://schemas.microsoft.com/office/drawing/2014/main" id="{2E25DF2D-8D77-2236-AD87-58A51EF54528}"/>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EC2461E9-CF52-8CEB-59E7-DBA573CCFCF4}"/>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16</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56962">
        <p14:honeycomb/>
      </p:transition>
    </mc:Choice>
    <mc:Fallback xmlns="">
      <p:transition spd="slow" advTm="569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30723">
                                            <p:txEl>
                                              <p:pRg st="0" end="0"/>
                                            </p:txEl>
                                          </p:spTgt>
                                        </p:tgtEl>
                                        <p:attrNameLst>
                                          <p:attrName>style.visibility</p:attrName>
                                        </p:attrNameLst>
                                      </p:cBhvr>
                                      <p:to>
                                        <p:strVal val="visible"/>
                                      </p:to>
                                    </p:set>
                                    <p:animEffect transition="in" filter="fade">
                                      <p:cBhvr>
                                        <p:cTn id="11" dur="500"/>
                                        <p:tgtEl>
                                          <p:spTgt spid="3072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0723">
                                            <p:txEl>
                                              <p:pRg st="1" end="1"/>
                                            </p:txEl>
                                          </p:spTgt>
                                        </p:tgtEl>
                                        <p:attrNameLst>
                                          <p:attrName>style.visibility</p:attrName>
                                        </p:attrNameLst>
                                      </p:cBhvr>
                                      <p:to>
                                        <p:strVal val="visible"/>
                                      </p:to>
                                    </p:set>
                                    <p:animEffect transition="in" filter="fade">
                                      <p:cBhvr>
                                        <p:cTn id="14" dur="500"/>
                                        <p:tgtEl>
                                          <p:spTgt spid="30723">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30723">
                                            <p:txEl>
                                              <p:pRg st="3" end="3"/>
                                            </p:txEl>
                                          </p:spTgt>
                                        </p:tgtEl>
                                        <p:attrNameLst>
                                          <p:attrName>style.visibility</p:attrName>
                                        </p:attrNameLst>
                                      </p:cBhvr>
                                      <p:to>
                                        <p:strVal val="visible"/>
                                      </p:to>
                                    </p:set>
                                    <p:animEffect transition="in" filter="fade">
                                      <p:cBhvr>
                                        <p:cTn id="19" dur="500"/>
                                        <p:tgtEl>
                                          <p:spTgt spid="3072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0723">
                                            <p:txEl>
                                              <p:pRg st="4" end="4"/>
                                            </p:txEl>
                                          </p:spTgt>
                                        </p:tgtEl>
                                        <p:attrNameLst>
                                          <p:attrName>style.visibility</p:attrName>
                                        </p:attrNameLst>
                                      </p:cBhvr>
                                      <p:to>
                                        <p:strVal val="visible"/>
                                      </p:to>
                                    </p:set>
                                    <p:animEffect transition="in" filter="fade">
                                      <p:cBhvr>
                                        <p:cTn id="22" dur="500"/>
                                        <p:tgtEl>
                                          <p:spTgt spid="3072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0723">
                                            <p:txEl>
                                              <p:pRg st="5" end="5"/>
                                            </p:txEl>
                                          </p:spTgt>
                                        </p:tgtEl>
                                        <p:attrNameLst>
                                          <p:attrName>style.visibility</p:attrName>
                                        </p:attrNameLst>
                                      </p:cBhvr>
                                      <p:to>
                                        <p:strVal val="visible"/>
                                      </p:to>
                                    </p:set>
                                    <p:animEffect transition="in" filter="fade">
                                      <p:cBhvr>
                                        <p:cTn id="25" dur="500"/>
                                        <p:tgtEl>
                                          <p:spTgt spid="3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F39FB75F-A346-451E-89D1-6A094FA8EEDC}"/>
              </a:ext>
            </a:extLst>
          </p:cNvPr>
          <p:cNvSpPr>
            <a:spLocks noChangeArrowheads="1"/>
          </p:cNvSpPr>
          <p:nvPr/>
        </p:nvSpPr>
        <p:spPr bwMode="auto">
          <a:xfrm>
            <a:off x="436563" y="3581400"/>
            <a:ext cx="8077200" cy="1752600"/>
          </a:xfrm>
          <a:prstGeom prst="rect">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SG" altLang="en-US" sz="2400" b="0">
              <a:latin typeface="Verdana" panose="020B0604030504040204" pitchFamily="34" charset="0"/>
            </a:endParaRPr>
          </a:p>
        </p:txBody>
      </p:sp>
      <p:sp>
        <p:nvSpPr>
          <p:cNvPr id="3" name="Content Placeholder 2">
            <a:extLst>
              <a:ext uri="{FF2B5EF4-FFF2-40B4-BE49-F238E27FC236}">
                <a16:creationId xmlns:a16="http://schemas.microsoft.com/office/drawing/2014/main" id="{84C8022F-9A64-43BC-A5C5-8A03A6EE38D4}"/>
              </a:ext>
            </a:extLst>
          </p:cNvPr>
          <p:cNvSpPr>
            <a:spLocks noGrp="1"/>
          </p:cNvSpPr>
          <p:nvPr>
            <p:ph idx="1"/>
          </p:nvPr>
        </p:nvSpPr>
        <p:spPr>
          <a:xfrm>
            <a:off x="398463" y="1028700"/>
            <a:ext cx="8153400" cy="5105400"/>
          </a:xfrm>
        </p:spPr>
        <p:txBody>
          <a:bodyPr/>
          <a:lstStyle/>
          <a:p>
            <a:r>
              <a:rPr lang="en-US" altLang="en-US" dirty="0"/>
              <a:t>We can change </a:t>
            </a:r>
            <a:r>
              <a:rPr lang="en-US" altLang="en-US" dirty="0" err="1"/>
              <a:t>behaviours</a:t>
            </a:r>
            <a:r>
              <a:rPr lang="en-US" altLang="en-US" dirty="0"/>
              <a:t> at runtime</a:t>
            </a:r>
          </a:p>
          <a:p>
            <a:endParaRPr lang="en-US" altLang="en-US" dirty="0"/>
          </a:p>
          <a:p>
            <a:endParaRPr lang="en-US" altLang="en-US" dirty="0"/>
          </a:p>
          <a:p>
            <a:endParaRPr lang="en-US" altLang="en-US" dirty="0"/>
          </a:p>
          <a:p>
            <a:endParaRPr lang="en-US" altLang="en-US" dirty="0"/>
          </a:p>
          <a:p>
            <a:pPr algn="ctr">
              <a:buFont typeface="Wingdings" panose="05000000000000000000" pitchFamily="2" charset="2"/>
              <a:buNone/>
            </a:pPr>
            <a:r>
              <a:rPr lang="en-US" altLang="en-US" dirty="0"/>
              <a:t>Principle: “</a:t>
            </a:r>
            <a:r>
              <a:rPr lang="en-US" altLang="en-US" dirty="0" err="1"/>
              <a:t>Favour</a:t>
            </a:r>
            <a:r>
              <a:rPr lang="en-US" altLang="en-US" dirty="0"/>
              <a:t> composition over inheritance”</a:t>
            </a:r>
          </a:p>
          <a:p>
            <a:pPr marL="457200" lvl="1" indent="0" algn="ctr">
              <a:buFont typeface="Wingdings" panose="05000000000000000000" pitchFamily="2" charset="2"/>
              <a:buNone/>
            </a:pPr>
            <a:r>
              <a:rPr lang="en-US" altLang="en-US" dirty="0"/>
              <a:t>“has-a” is better than “is-a”</a:t>
            </a:r>
          </a:p>
          <a:p>
            <a:endParaRPr lang="en-US" altLang="en-US" dirty="0"/>
          </a:p>
          <a:p>
            <a:pPr marL="0" indent="0">
              <a:buNone/>
            </a:pPr>
            <a:endParaRPr lang="en-US" altLang="en-US" dirty="0"/>
          </a:p>
          <a:p>
            <a:endParaRPr lang="en-US" altLang="en-US" dirty="0"/>
          </a:p>
        </p:txBody>
      </p:sp>
      <p:sp>
        <p:nvSpPr>
          <p:cNvPr id="31750" name="Content Placeholder 2">
            <a:extLst>
              <a:ext uri="{FF2B5EF4-FFF2-40B4-BE49-F238E27FC236}">
                <a16:creationId xmlns:a16="http://schemas.microsoft.com/office/drawing/2014/main" id="{66E9DE43-D972-4C31-89BF-975045EF5A3E}"/>
              </a:ext>
            </a:extLst>
          </p:cNvPr>
          <p:cNvSpPr txBox="1">
            <a:spLocks/>
          </p:cNvSpPr>
          <p:nvPr/>
        </p:nvSpPr>
        <p:spPr bwMode="auto">
          <a:xfrm>
            <a:off x="665163" y="1905000"/>
            <a:ext cx="7848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buFont typeface="Wingdings" panose="05000000000000000000" pitchFamily="2" charset="2"/>
              <a:buNone/>
            </a:pPr>
            <a:r>
              <a:rPr lang="en-US" altLang="en-US" sz="2000" dirty="0">
                <a:latin typeface="Courier" pitchFamily="49" charset="0"/>
              </a:rPr>
              <a:t>Duck </a:t>
            </a:r>
            <a:r>
              <a:rPr lang="en-US" altLang="en-US" sz="2000" dirty="0" err="1">
                <a:latin typeface="Courier" pitchFamily="49" charset="0"/>
              </a:rPr>
              <a:t>donald</a:t>
            </a:r>
            <a:r>
              <a:rPr lang="en-US" altLang="en-US" sz="2000" dirty="0">
                <a:latin typeface="Courier" pitchFamily="49" charset="0"/>
              </a:rPr>
              <a:t> = new </a:t>
            </a:r>
            <a:r>
              <a:rPr lang="en-US" altLang="en-US" sz="2000" dirty="0" err="1">
                <a:latin typeface="Courier" pitchFamily="49" charset="0"/>
              </a:rPr>
              <a:t>MallardDuck</a:t>
            </a:r>
            <a:r>
              <a:rPr lang="en-US" altLang="en-US" sz="2000" dirty="0">
                <a:latin typeface="Courier" pitchFamily="49" charset="0"/>
              </a:rPr>
              <a:t>();</a:t>
            </a:r>
          </a:p>
          <a:p>
            <a:pPr>
              <a:buFont typeface="Wingdings" panose="05000000000000000000" pitchFamily="2" charset="2"/>
              <a:buNone/>
            </a:pPr>
            <a:r>
              <a:rPr lang="en-US" altLang="en-US" sz="2000" dirty="0" err="1">
                <a:latin typeface="Courier" pitchFamily="49" charset="0"/>
              </a:rPr>
              <a:t>donald.performFly</a:t>
            </a:r>
            <a:r>
              <a:rPr lang="en-US" altLang="en-US" sz="2000" dirty="0">
                <a:latin typeface="Courier" pitchFamily="49" charset="0"/>
              </a:rPr>
              <a:t>(); </a:t>
            </a:r>
            <a:r>
              <a:rPr lang="en-US" altLang="en-US" sz="2000" dirty="0">
                <a:solidFill>
                  <a:srgbClr val="0033CC"/>
                </a:solidFill>
                <a:latin typeface="Courier" pitchFamily="49" charset="0"/>
              </a:rPr>
              <a:t>// “flap </a:t>
            </a:r>
            <a:r>
              <a:rPr lang="en-US" altLang="en-US" sz="2000" dirty="0" err="1">
                <a:solidFill>
                  <a:srgbClr val="0033CC"/>
                </a:solidFill>
                <a:latin typeface="Courier" pitchFamily="49" charset="0"/>
              </a:rPr>
              <a:t>flap</a:t>
            </a:r>
            <a:r>
              <a:rPr lang="en-US" altLang="en-US" sz="2000" dirty="0">
                <a:solidFill>
                  <a:srgbClr val="0033CC"/>
                </a:solidFill>
                <a:latin typeface="Courier" pitchFamily="49" charset="0"/>
              </a:rPr>
              <a:t>”</a:t>
            </a:r>
          </a:p>
          <a:p>
            <a:pPr>
              <a:buFont typeface="Wingdings" panose="05000000000000000000" pitchFamily="2" charset="2"/>
              <a:buNone/>
            </a:pPr>
            <a:r>
              <a:rPr lang="en-US" altLang="en-US" sz="2000" dirty="0" err="1">
                <a:latin typeface="Courier" pitchFamily="49" charset="0"/>
              </a:rPr>
              <a:t>donald.FlyBehaviour</a:t>
            </a:r>
            <a:r>
              <a:rPr lang="en-US" altLang="en-US" sz="2000" dirty="0">
                <a:latin typeface="Courier" pitchFamily="49" charset="0"/>
              </a:rPr>
              <a:t> = new </a:t>
            </a:r>
            <a:r>
              <a:rPr lang="en-US" altLang="en-US" sz="2000" dirty="0" err="1">
                <a:latin typeface="Courier" pitchFamily="49" charset="0"/>
              </a:rPr>
              <a:t>FlyWithRocket</a:t>
            </a:r>
            <a:r>
              <a:rPr lang="en-US" altLang="en-US" sz="2000" dirty="0">
                <a:latin typeface="Courier" pitchFamily="49" charset="0"/>
              </a:rPr>
              <a:t>();</a:t>
            </a:r>
          </a:p>
          <a:p>
            <a:pPr>
              <a:buFont typeface="Wingdings" panose="05000000000000000000" pitchFamily="2" charset="2"/>
              <a:buNone/>
            </a:pPr>
            <a:r>
              <a:rPr lang="en-US" altLang="en-US" sz="2000" dirty="0" err="1">
                <a:latin typeface="Courier" pitchFamily="49" charset="0"/>
              </a:rPr>
              <a:t>donald.performFly</a:t>
            </a:r>
            <a:r>
              <a:rPr lang="en-US" altLang="en-US" sz="2000" dirty="0">
                <a:latin typeface="Courier" pitchFamily="49" charset="0"/>
              </a:rPr>
              <a:t>(); </a:t>
            </a:r>
            <a:r>
              <a:rPr lang="en-US" altLang="en-US" sz="2000" dirty="0">
                <a:solidFill>
                  <a:srgbClr val="0033CC"/>
                </a:solidFill>
                <a:latin typeface="Courier" pitchFamily="49" charset="0"/>
              </a:rPr>
              <a:t>// “</a:t>
            </a:r>
            <a:r>
              <a:rPr lang="en-US" altLang="en-US" sz="2000" dirty="0" err="1">
                <a:solidFill>
                  <a:srgbClr val="0033CC"/>
                </a:solidFill>
                <a:latin typeface="Courier" pitchFamily="49" charset="0"/>
              </a:rPr>
              <a:t>Zoooom</a:t>
            </a:r>
            <a:r>
              <a:rPr lang="en-US" altLang="en-US" sz="2000" dirty="0">
                <a:solidFill>
                  <a:srgbClr val="0033CC"/>
                </a:solidFill>
                <a:latin typeface="Courier" pitchFamily="49" charset="0"/>
              </a:rPr>
              <a:t>!”</a:t>
            </a:r>
          </a:p>
          <a:p>
            <a:pPr>
              <a:buFont typeface="Wingdings" panose="05000000000000000000" pitchFamily="2" charset="2"/>
              <a:buNone/>
            </a:pPr>
            <a:endParaRPr lang="en-US" altLang="en-US" sz="2000" dirty="0">
              <a:latin typeface="Courier" pitchFamily="49" charset="0"/>
            </a:endParaRPr>
          </a:p>
        </p:txBody>
      </p:sp>
      <p:sp>
        <p:nvSpPr>
          <p:cNvPr id="2" name="Title 1">
            <a:extLst>
              <a:ext uri="{FF2B5EF4-FFF2-40B4-BE49-F238E27FC236}">
                <a16:creationId xmlns:a16="http://schemas.microsoft.com/office/drawing/2014/main" id="{EE7E8718-20C1-48C1-B337-E5CCFB6AE9A1}"/>
              </a:ext>
            </a:extLst>
          </p:cNvPr>
          <p:cNvSpPr>
            <a:spLocks noGrp="1"/>
          </p:cNvSpPr>
          <p:nvPr>
            <p:ph type="title"/>
          </p:nvPr>
        </p:nvSpPr>
        <p:spPr/>
        <p:txBody>
          <a:bodyPr/>
          <a:lstStyle/>
          <a:p>
            <a:pPr>
              <a:defRPr/>
            </a:pPr>
            <a:r>
              <a:rPr lang="en-US"/>
              <a:t>What Have We Achieved?</a:t>
            </a:r>
            <a:endParaRPr lang="en-SG"/>
          </a:p>
        </p:txBody>
      </p:sp>
      <p:pic>
        <p:nvPicPr>
          <p:cNvPr id="6" name="Audio 5">
            <a:hlinkClick r:id="" action="ppaction://media"/>
            <a:extLst>
              <a:ext uri="{FF2B5EF4-FFF2-40B4-BE49-F238E27FC236}">
                <a16:creationId xmlns:a16="http://schemas.microsoft.com/office/drawing/2014/main" id="{2EF47D18-3060-0E17-F32F-F1CDE213C6B8}"/>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4" name="Slide Number Placeholder 3">
            <a:extLst>
              <a:ext uri="{FF2B5EF4-FFF2-40B4-BE49-F238E27FC236}">
                <a16:creationId xmlns:a16="http://schemas.microsoft.com/office/drawing/2014/main" id="{A40BE2D0-F2B7-22FE-12F4-2793AAF75E4F}"/>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17</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82936">
        <p14:honeycomb/>
      </p:transition>
    </mc:Choice>
    <mc:Fallback xmlns="">
      <p:transition spd="slow" advTm="829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31750">
                                            <p:txEl>
                                              <p:pRg st="0" end="0"/>
                                            </p:txEl>
                                          </p:spTgt>
                                        </p:tgtEl>
                                        <p:attrNameLst>
                                          <p:attrName>style.visibility</p:attrName>
                                        </p:attrNameLst>
                                      </p:cBhvr>
                                      <p:to>
                                        <p:strVal val="visible"/>
                                      </p:to>
                                    </p:set>
                                    <p:animEffect transition="in" filter="fade">
                                      <p:cBhvr>
                                        <p:cTn id="11" dur="500"/>
                                        <p:tgtEl>
                                          <p:spTgt spid="31750">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1750">
                                            <p:txEl>
                                              <p:pRg st="1" end="1"/>
                                            </p:txEl>
                                          </p:spTgt>
                                        </p:tgtEl>
                                        <p:attrNameLst>
                                          <p:attrName>style.visibility</p:attrName>
                                        </p:attrNameLst>
                                      </p:cBhvr>
                                      <p:to>
                                        <p:strVal val="visible"/>
                                      </p:to>
                                    </p:set>
                                    <p:animEffect transition="in" filter="fade">
                                      <p:cBhvr>
                                        <p:cTn id="14" dur="500"/>
                                        <p:tgtEl>
                                          <p:spTgt spid="31750">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1750">
                                            <p:txEl>
                                              <p:pRg st="2" end="2"/>
                                            </p:txEl>
                                          </p:spTgt>
                                        </p:tgtEl>
                                        <p:attrNameLst>
                                          <p:attrName>style.visibility</p:attrName>
                                        </p:attrNameLst>
                                      </p:cBhvr>
                                      <p:to>
                                        <p:strVal val="visible"/>
                                      </p:to>
                                    </p:set>
                                    <p:animEffect transition="in" filter="fade">
                                      <p:cBhvr>
                                        <p:cTn id="17" dur="500"/>
                                        <p:tgtEl>
                                          <p:spTgt spid="31750">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1750">
                                            <p:txEl>
                                              <p:pRg st="3" end="3"/>
                                            </p:txEl>
                                          </p:spTgt>
                                        </p:tgtEl>
                                        <p:attrNameLst>
                                          <p:attrName>style.visibility</p:attrName>
                                        </p:attrNameLst>
                                      </p:cBhvr>
                                      <p:to>
                                        <p:strVal val="visible"/>
                                      </p:to>
                                    </p:set>
                                    <p:animEffect transition="in" filter="fade">
                                      <p:cBhvr>
                                        <p:cTn id="20" dur="500"/>
                                        <p:tgtEl>
                                          <p:spTgt spid="31750">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746"/>
                                        </p:tgtEl>
                                        <p:attrNameLst>
                                          <p:attrName>style.visibility</p:attrName>
                                        </p:attrNameLst>
                                      </p:cBhvr>
                                      <p:to>
                                        <p:strVal val="visible"/>
                                      </p:to>
                                    </p:set>
                                    <p:animEffect transition="in" filter="fade">
                                      <p:cBhvr>
                                        <p:cTn id="31" dur="500"/>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6"/>
                </p:tgtEl>
              </p:cMediaNode>
            </p:audio>
          </p:childTnLst>
        </p:cTn>
      </p:par>
    </p:tnLst>
    <p:bldLst>
      <p:bldP spid="3174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9" descr="j0229389">
            <a:extLst>
              <a:ext uri="{FF2B5EF4-FFF2-40B4-BE49-F238E27FC236}">
                <a16:creationId xmlns:a16="http://schemas.microsoft.com/office/drawing/2014/main" id="{6430630E-1D41-4EB4-93D4-156E7BC945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28600"/>
            <a:ext cx="85344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Rectangle 10">
            <a:extLst>
              <a:ext uri="{FF2B5EF4-FFF2-40B4-BE49-F238E27FC236}">
                <a16:creationId xmlns:a16="http://schemas.microsoft.com/office/drawing/2014/main" id="{BD611820-BCDC-4AAF-B1E0-CF5B20AEC31E}"/>
              </a:ext>
            </a:extLst>
          </p:cNvPr>
          <p:cNvSpPr>
            <a:spLocks noGrp="1" noChangeArrowheads="1"/>
          </p:cNvSpPr>
          <p:nvPr>
            <p:ph type="subTitle" idx="1"/>
          </p:nvPr>
        </p:nvSpPr>
        <p:spPr>
          <a:xfrm>
            <a:off x="1104900" y="2895600"/>
            <a:ext cx="6781800" cy="1828800"/>
          </a:xfrm>
        </p:spPr>
        <p:txBody>
          <a:bodyPr/>
          <a:lstStyle/>
          <a:p>
            <a:pPr algn="ctr">
              <a:defRPr/>
            </a:pPr>
            <a:r>
              <a:rPr lang="en-GB" sz="4000"/>
              <a:t>The Strategy Pattern</a:t>
            </a:r>
            <a:endParaRPr lang="en-GB" sz="3600">
              <a:solidFill>
                <a:srgbClr val="0033CC"/>
              </a:solidFill>
              <a:effectLst>
                <a:outerShdw blurRad="38100" dist="38100" dir="2700000" algn="tl">
                  <a:srgbClr val="C0C0C0"/>
                </a:outerShdw>
              </a:effectLst>
            </a:endParaRPr>
          </a:p>
        </p:txBody>
      </p:sp>
      <p:pic>
        <p:nvPicPr>
          <p:cNvPr id="9" name="Audio 8">
            <a:hlinkClick r:id="" action="ppaction://media"/>
            <a:extLst>
              <a:ext uri="{FF2B5EF4-FFF2-40B4-BE49-F238E27FC236}">
                <a16:creationId xmlns:a16="http://schemas.microsoft.com/office/drawing/2014/main" id="{109D4099-063F-F07D-2D45-65E83A080FB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advTm="6475">
        <p14:honeycomb/>
      </p:transition>
    </mc:Choice>
    <mc:Fallback>
      <p:transition spd="slow" advTm="64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61F8-B784-485D-9DA6-365E5854D37B}"/>
              </a:ext>
            </a:extLst>
          </p:cNvPr>
          <p:cNvSpPr>
            <a:spLocks noGrp="1"/>
          </p:cNvSpPr>
          <p:nvPr>
            <p:ph type="title"/>
          </p:nvPr>
        </p:nvSpPr>
        <p:spPr/>
        <p:txBody>
          <a:bodyPr/>
          <a:lstStyle/>
          <a:p>
            <a:pPr>
              <a:defRPr/>
            </a:pPr>
            <a:r>
              <a:rPr lang="en-US"/>
              <a:t>Definition</a:t>
            </a:r>
            <a:endParaRPr lang="en-SG"/>
          </a:p>
        </p:txBody>
      </p:sp>
      <p:sp>
        <p:nvSpPr>
          <p:cNvPr id="61443" name="Content Placeholder 2">
            <a:extLst>
              <a:ext uri="{FF2B5EF4-FFF2-40B4-BE49-F238E27FC236}">
                <a16:creationId xmlns:a16="http://schemas.microsoft.com/office/drawing/2014/main" id="{55E306B9-91D0-4EBC-BF7C-F21FC84761D5}"/>
              </a:ext>
            </a:extLst>
          </p:cNvPr>
          <p:cNvSpPr>
            <a:spLocks noGrp="1"/>
          </p:cNvSpPr>
          <p:nvPr>
            <p:ph idx="1"/>
          </p:nvPr>
        </p:nvSpPr>
        <p:spPr/>
        <p:txBody>
          <a:bodyPr/>
          <a:lstStyle/>
          <a:p>
            <a:r>
              <a:rPr lang="en-US" altLang="en-US" dirty="0"/>
              <a:t>The Strategy Pattern:</a:t>
            </a:r>
          </a:p>
          <a:p>
            <a:pPr lvl="1"/>
            <a:r>
              <a:rPr lang="en-US" altLang="en-US" dirty="0"/>
              <a:t>Defines a family of </a:t>
            </a:r>
            <a:r>
              <a:rPr lang="en-US" altLang="en-US" dirty="0">
                <a:solidFill>
                  <a:srgbClr val="FF0000"/>
                </a:solidFill>
              </a:rPr>
              <a:t>algorithms</a:t>
            </a:r>
            <a:r>
              <a:rPr lang="en-US" altLang="en-US" dirty="0"/>
              <a:t>, encapsulates each one, and makes them interchangeable</a:t>
            </a:r>
          </a:p>
          <a:p>
            <a:pPr lvl="1"/>
            <a:r>
              <a:rPr lang="en-US" altLang="en-US" dirty="0"/>
              <a:t>Lets the algorithm vary independently from the clients that use it</a:t>
            </a:r>
          </a:p>
          <a:p>
            <a:endParaRPr lang="en-US" altLang="en-US" dirty="0"/>
          </a:p>
          <a:p>
            <a:r>
              <a:rPr lang="en-US" altLang="en-US" dirty="0"/>
              <a:t>Also known as</a:t>
            </a:r>
          </a:p>
          <a:p>
            <a:pPr lvl="1"/>
            <a:r>
              <a:rPr lang="en-US" altLang="en-US" dirty="0"/>
              <a:t>Policy</a:t>
            </a:r>
            <a:endParaRPr lang="en-SG" altLang="en-US" dirty="0"/>
          </a:p>
        </p:txBody>
      </p:sp>
      <p:pic>
        <p:nvPicPr>
          <p:cNvPr id="5" name="Audio 4">
            <a:hlinkClick r:id="" action="ppaction://media"/>
            <a:extLst>
              <a:ext uri="{FF2B5EF4-FFF2-40B4-BE49-F238E27FC236}">
                <a16:creationId xmlns:a16="http://schemas.microsoft.com/office/drawing/2014/main" id="{625340CB-7D92-07EB-DFA8-AF667ABAB153}"/>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20AAAFAC-39BE-85D6-AFFB-50A5A97031C2}"/>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19</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33068">
        <p14:honeycomb/>
      </p:transition>
    </mc:Choice>
    <mc:Fallback xmlns="">
      <p:transition spd="slow" advTm="33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1443">
                                            <p:txEl>
                                              <p:pRg st="4" end="4"/>
                                            </p:txEl>
                                          </p:spTgt>
                                        </p:tgtEl>
                                        <p:attrNameLst>
                                          <p:attrName>style.visibility</p:attrName>
                                        </p:attrNameLst>
                                      </p:cBhvr>
                                      <p:to>
                                        <p:strVal val="visible"/>
                                      </p:to>
                                    </p:set>
                                    <p:animEffect transition="in" filter="fade">
                                      <p:cBhvr>
                                        <p:cTn id="11" dur="500"/>
                                        <p:tgtEl>
                                          <p:spTgt spid="61443">
                                            <p:txEl>
                                              <p:pRg st="4" end="4"/>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61443">
                                            <p:txEl>
                                              <p:pRg st="5" end="5"/>
                                            </p:txEl>
                                          </p:spTgt>
                                        </p:tgtEl>
                                        <p:attrNameLst>
                                          <p:attrName>style.visibility</p:attrName>
                                        </p:attrNameLst>
                                      </p:cBhvr>
                                      <p:to>
                                        <p:strVal val="visible"/>
                                      </p:to>
                                    </p:set>
                                    <p:animEffect transition="in" filter="fade">
                                      <p:cBhvr>
                                        <p:cTn id="14" dur="500"/>
                                        <p:tgtEl>
                                          <p:spTgt spid="614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921A-862D-4CE1-A9B5-0B0B3BDAA683}"/>
              </a:ext>
            </a:extLst>
          </p:cNvPr>
          <p:cNvSpPr>
            <a:spLocks noGrp="1"/>
          </p:cNvSpPr>
          <p:nvPr>
            <p:ph type="title"/>
          </p:nvPr>
        </p:nvSpPr>
        <p:spPr/>
        <p:txBody>
          <a:bodyPr/>
          <a:lstStyle/>
          <a:p>
            <a:pPr>
              <a:defRPr/>
            </a:pPr>
            <a:r>
              <a:rPr lang="en-US" dirty="0"/>
              <a:t>Example Problem – Duck Sim</a:t>
            </a:r>
            <a:endParaRPr lang="en-SG" dirty="0"/>
          </a:p>
        </p:txBody>
      </p:sp>
      <p:sp>
        <p:nvSpPr>
          <p:cNvPr id="25603" name="Content Placeholder 2">
            <a:extLst>
              <a:ext uri="{FF2B5EF4-FFF2-40B4-BE49-F238E27FC236}">
                <a16:creationId xmlns:a16="http://schemas.microsoft.com/office/drawing/2014/main" id="{3BB38918-B620-406E-96CE-BD1CDD35363D}"/>
              </a:ext>
            </a:extLst>
          </p:cNvPr>
          <p:cNvSpPr>
            <a:spLocks noGrp="1"/>
          </p:cNvSpPr>
          <p:nvPr>
            <p:ph idx="1"/>
          </p:nvPr>
        </p:nvSpPr>
        <p:spPr/>
        <p:txBody>
          <a:bodyPr/>
          <a:lstStyle/>
          <a:p>
            <a:r>
              <a:rPr lang="en-US" altLang="en-US" dirty="0"/>
              <a:t>You are designing a simulation game involving ducks</a:t>
            </a:r>
          </a:p>
          <a:p>
            <a:r>
              <a:rPr lang="en-US" altLang="en-US" dirty="0"/>
              <a:t>Initial design:</a:t>
            </a:r>
          </a:p>
        </p:txBody>
      </p:sp>
      <p:pic>
        <p:nvPicPr>
          <p:cNvPr id="25604" name="Picture 5">
            <a:extLst>
              <a:ext uri="{FF2B5EF4-FFF2-40B4-BE49-F238E27FC236}">
                <a16:creationId xmlns:a16="http://schemas.microsoft.com/office/drawing/2014/main" id="{9273E3D3-110B-431A-9A01-226A79ED23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2847975"/>
            <a:ext cx="4013200" cy="316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5" name="TextBox 5">
            <a:extLst>
              <a:ext uri="{FF2B5EF4-FFF2-40B4-BE49-F238E27FC236}">
                <a16:creationId xmlns:a16="http://schemas.microsoft.com/office/drawing/2014/main" id="{21CEADE8-8CE3-4EF3-9D76-13E7CF517D61}"/>
              </a:ext>
            </a:extLst>
          </p:cNvPr>
          <p:cNvSpPr txBox="1">
            <a:spLocks noChangeArrowheads="1"/>
          </p:cNvSpPr>
          <p:nvPr/>
        </p:nvSpPr>
        <p:spPr bwMode="auto">
          <a:xfrm>
            <a:off x="5943600" y="5486400"/>
            <a:ext cx="1822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a:latin typeface="Verdana" panose="020B0604030504040204" pitchFamily="34" charset="0"/>
              </a:rPr>
              <a:t>… (other ducks)</a:t>
            </a:r>
            <a:endParaRPr kumimoji="0" lang="en-SG" altLang="en-US" sz="1600" b="0">
              <a:latin typeface="Verdana" panose="020B0604030504040204" pitchFamily="34" charset="0"/>
            </a:endParaRPr>
          </a:p>
        </p:txBody>
      </p:sp>
      <p:sp>
        <p:nvSpPr>
          <p:cNvPr id="25606" name="Slide Number Placeholder 3">
            <a:extLst>
              <a:ext uri="{FF2B5EF4-FFF2-40B4-BE49-F238E27FC236}">
                <a16:creationId xmlns:a16="http://schemas.microsoft.com/office/drawing/2014/main" id="{551386AF-F474-49C0-8D2D-D671D9CB0368}"/>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2</a:t>
            </a:fld>
            <a:endParaRPr kumimoji="0" lang="en-US" altLang="en-US" sz="1200" b="0" dirty="0"/>
          </a:p>
        </p:txBody>
      </p:sp>
      <p:pic>
        <p:nvPicPr>
          <p:cNvPr id="13" name="Audio 12">
            <a:hlinkClick r:id="" action="ppaction://media"/>
            <a:extLst>
              <a:ext uri="{FF2B5EF4-FFF2-40B4-BE49-F238E27FC236}">
                <a16:creationId xmlns:a16="http://schemas.microsoft.com/office/drawing/2014/main" id="{34506D53-21AA-B22F-B3D0-EAE229ED734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advTm="47645">
        <p14:honeycomb/>
      </p:transition>
    </mc:Choice>
    <mc:Fallback xmlns="">
      <p:transition spd="slow" advTm="476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animEffect transition="in" filter="fade">
                                      <p:cBhvr>
                                        <p:cTn id="11" dur="500"/>
                                        <p:tgtEl>
                                          <p:spTgt spid="2560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5604"/>
                                        </p:tgtEl>
                                        <p:attrNameLst>
                                          <p:attrName>style.visibility</p:attrName>
                                        </p:attrNameLst>
                                      </p:cBhvr>
                                      <p:to>
                                        <p:strVal val="visible"/>
                                      </p:to>
                                    </p:set>
                                    <p:animEffect transition="in" filter="fade">
                                      <p:cBhvr>
                                        <p:cTn id="14" dur="500"/>
                                        <p:tgtEl>
                                          <p:spTgt spid="2560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5605"/>
                                        </p:tgtEl>
                                        <p:attrNameLst>
                                          <p:attrName>style.visibility</p:attrName>
                                        </p:attrNameLst>
                                      </p:cBhvr>
                                      <p:to>
                                        <p:strVal val="visible"/>
                                      </p:to>
                                    </p:set>
                                    <p:animEffect transition="in" filter="fade">
                                      <p:cBhvr>
                                        <p:cTn id="17" dur="500"/>
                                        <p:tgtEl>
                                          <p:spTgt spid="2560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13"/>
                </p:tgtEl>
              </p:cMediaNode>
            </p:audio>
          </p:childTnLst>
        </p:cTn>
      </p:par>
    </p:tnLst>
    <p:bldLst>
      <p:bldP spid="2560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34868-C7C9-4655-BE15-77D9A095101F}"/>
              </a:ext>
            </a:extLst>
          </p:cNvPr>
          <p:cNvSpPr>
            <a:spLocks noGrp="1"/>
          </p:cNvSpPr>
          <p:nvPr>
            <p:ph type="title"/>
          </p:nvPr>
        </p:nvSpPr>
        <p:spPr/>
        <p:txBody>
          <a:bodyPr/>
          <a:lstStyle/>
          <a:p>
            <a:pPr>
              <a:defRPr/>
            </a:pPr>
            <a:r>
              <a:rPr lang="en-US" dirty="0"/>
              <a:t>Applicability</a:t>
            </a:r>
          </a:p>
        </p:txBody>
      </p:sp>
      <p:sp>
        <p:nvSpPr>
          <p:cNvPr id="63491" name="Content Placeholder 2">
            <a:extLst>
              <a:ext uri="{FF2B5EF4-FFF2-40B4-BE49-F238E27FC236}">
                <a16:creationId xmlns:a16="http://schemas.microsoft.com/office/drawing/2014/main" id="{6CFD3902-FED2-4713-9F8E-1253927A0C3A}"/>
              </a:ext>
            </a:extLst>
          </p:cNvPr>
          <p:cNvSpPr>
            <a:spLocks noGrp="1"/>
          </p:cNvSpPr>
          <p:nvPr>
            <p:ph idx="1"/>
          </p:nvPr>
        </p:nvSpPr>
        <p:spPr/>
        <p:txBody>
          <a:bodyPr/>
          <a:lstStyle/>
          <a:p>
            <a:r>
              <a:rPr lang="en-US" altLang="en-US" sz="2800" dirty="0"/>
              <a:t>Sometimes there are many different ways (or </a:t>
            </a:r>
            <a:r>
              <a:rPr lang="en-US" altLang="en-US" sz="2800" i="1" dirty="0"/>
              <a:t>strategies</a:t>
            </a:r>
            <a:r>
              <a:rPr lang="en-US" altLang="en-US" sz="2800" dirty="0"/>
              <a:t>) to achieve a task</a:t>
            </a:r>
          </a:p>
          <a:p>
            <a:r>
              <a:rPr lang="en-US" altLang="en-US" sz="2800" dirty="0"/>
              <a:t>The “correct” way is dependent on circumstances</a:t>
            </a:r>
          </a:p>
          <a:p>
            <a:pPr lvl="1"/>
            <a:r>
              <a:rPr lang="en-US" altLang="en-US" sz="2400" dirty="0"/>
              <a:t>E.g., different ways to calculate cost depending on customer membership</a:t>
            </a:r>
          </a:p>
          <a:p>
            <a:pPr marL="0" indent="0">
              <a:buNone/>
            </a:pPr>
            <a:endParaRPr lang="en-US" altLang="en-US" sz="2800" dirty="0"/>
          </a:p>
          <a:p>
            <a:r>
              <a:rPr lang="en-US" altLang="en-US" sz="2800" dirty="0"/>
              <a:t>You may wish to change the strategy used during runtime</a:t>
            </a:r>
          </a:p>
          <a:p>
            <a:r>
              <a:rPr lang="en-US" altLang="en-US" sz="2800" dirty="0"/>
              <a:t>There may be implementation details in your strategies that you want to keep secret</a:t>
            </a:r>
          </a:p>
          <a:p>
            <a:endParaRPr lang="en-US" altLang="en-US" dirty="0"/>
          </a:p>
        </p:txBody>
      </p:sp>
      <p:pic>
        <p:nvPicPr>
          <p:cNvPr id="10" name="Audio 9">
            <a:hlinkClick r:id="" action="ppaction://media"/>
            <a:extLst>
              <a:ext uri="{FF2B5EF4-FFF2-40B4-BE49-F238E27FC236}">
                <a16:creationId xmlns:a16="http://schemas.microsoft.com/office/drawing/2014/main" id="{AEDD1D1F-0730-AE41-9DAD-9D42B3FF242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F874C7A8-59B1-124C-EF31-C90B4A41952A}"/>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20</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62394">
        <p14:honeycomb/>
      </p:transition>
    </mc:Choice>
    <mc:Fallback xmlns="">
      <p:transition spd="slow" advTm="623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3491">
                                            <p:txEl>
                                              <p:pRg st="0" end="0"/>
                                            </p:txEl>
                                          </p:spTgt>
                                        </p:tgtEl>
                                        <p:attrNameLst>
                                          <p:attrName>style.visibility</p:attrName>
                                        </p:attrNameLst>
                                      </p:cBhvr>
                                      <p:to>
                                        <p:strVal val="visible"/>
                                      </p:to>
                                    </p:set>
                                    <p:animEffect transition="in" filter="fade">
                                      <p:cBhvr>
                                        <p:cTn id="11" dur="500"/>
                                        <p:tgtEl>
                                          <p:spTgt spid="63491">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63491">
                                            <p:txEl>
                                              <p:pRg st="1" end="1"/>
                                            </p:txEl>
                                          </p:spTgt>
                                        </p:tgtEl>
                                        <p:attrNameLst>
                                          <p:attrName>style.visibility</p:attrName>
                                        </p:attrNameLst>
                                      </p:cBhvr>
                                      <p:to>
                                        <p:strVal val="visible"/>
                                      </p:to>
                                    </p:set>
                                    <p:animEffect transition="in" filter="fade">
                                      <p:cBhvr>
                                        <p:cTn id="14" dur="500"/>
                                        <p:tgtEl>
                                          <p:spTgt spid="63491">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63491">
                                            <p:txEl>
                                              <p:pRg st="2" end="2"/>
                                            </p:txEl>
                                          </p:spTgt>
                                        </p:tgtEl>
                                        <p:attrNameLst>
                                          <p:attrName>style.visibility</p:attrName>
                                        </p:attrNameLst>
                                      </p:cBhvr>
                                      <p:to>
                                        <p:strVal val="visible"/>
                                      </p:to>
                                    </p:set>
                                    <p:animEffect transition="in" filter="fade">
                                      <p:cBhvr>
                                        <p:cTn id="17" dur="500"/>
                                        <p:tgtEl>
                                          <p:spTgt spid="634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491">
                                            <p:txEl>
                                              <p:pRg st="4" end="4"/>
                                            </p:txEl>
                                          </p:spTgt>
                                        </p:tgtEl>
                                        <p:attrNameLst>
                                          <p:attrName>style.visibility</p:attrName>
                                        </p:attrNameLst>
                                      </p:cBhvr>
                                      <p:to>
                                        <p:strVal val="visible"/>
                                      </p:to>
                                    </p:set>
                                    <p:animEffect transition="in" filter="fade">
                                      <p:cBhvr>
                                        <p:cTn id="22" dur="500"/>
                                        <p:tgtEl>
                                          <p:spTgt spid="6349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491">
                                            <p:txEl>
                                              <p:pRg st="5" end="5"/>
                                            </p:txEl>
                                          </p:spTgt>
                                        </p:tgtEl>
                                        <p:attrNameLst>
                                          <p:attrName>style.visibility</p:attrName>
                                        </p:attrNameLst>
                                      </p:cBhvr>
                                      <p:to>
                                        <p:strVal val="visible"/>
                                      </p:to>
                                    </p:set>
                                    <p:animEffect transition="in" filter="fade">
                                      <p:cBhvr>
                                        <p:cTn id="27" dur="500"/>
                                        <p:tgtEl>
                                          <p:spTgt spid="634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AB2CB-7B5A-4B85-A916-FFFB4B9E2AA9}"/>
              </a:ext>
            </a:extLst>
          </p:cNvPr>
          <p:cNvSpPr>
            <a:spLocks noGrp="1"/>
          </p:cNvSpPr>
          <p:nvPr>
            <p:ph type="title"/>
          </p:nvPr>
        </p:nvSpPr>
        <p:spPr/>
        <p:txBody>
          <a:bodyPr/>
          <a:lstStyle/>
          <a:p>
            <a:pPr>
              <a:defRPr/>
            </a:pPr>
            <a:r>
              <a:rPr lang="en-US"/>
              <a:t>The Strategy Pattern</a:t>
            </a:r>
            <a:endParaRPr lang="en-SG"/>
          </a:p>
        </p:txBody>
      </p:sp>
      <p:pic>
        <p:nvPicPr>
          <p:cNvPr id="65540" name="Picture 2">
            <a:extLst>
              <a:ext uri="{FF2B5EF4-FFF2-40B4-BE49-F238E27FC236}">
                <a16:creationId xmlns:a16="http://schemas.microsoft.com/office/drawing/2014/main" id="{A1419496-9211-4691-A687-EC91F2F5F37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828800"/>
            <a:ext cx="871537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a:extLst>
              <a:ext uri="{FF2B5EF4-FFF2-40B4-BE49-F238E27FC236}">
                <a16:creationId xmlns:a16="http://schemas.microsoft.com/office/drawing/2014/main" id="{DD972BFE-431C-D5D7-01D9-C5DD23F7E509}"/>
              </a:ext>
            </a:extLst>
          </p:cNvPr>
          <p:cNvSpPr/>
          <p:nvPr/>
        </p:nvSpPr>
        <p:spPr bwMode="auto">
          <a:xfrm>
            <a:off x="2057400" y="1828800"/>
            <a:ext cx="2590800" cy="838200"/>
          </a:xfrm>
          <a:prstGeom prst="ellipse">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7" name="Audio 6">
            <a:hlinkClick r:id="" action="ppaction://media"/>
            <a:extLst>
              <a:ext uri="{FF2B5EF4-FFF2-40B4-BE49-F238E27FC236}">
                <a16:creationId xmlns:a16="http://schemas.microsoft.com/office/drawing/2014/main" id="{B0163BE9-652B-1A46-6DC0-7048D5C93A1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C412F07E-9413-5613-D7C9-D6779FE801A9}"/>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21</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63484">
        <p14:honeycomb/>
      </p:transition>
    </mc:Choice>
    <mc:Fallback xmlns="">
      <p:transition spd="slow" advTm="634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94B35-D252-4E41-BDD7-C900EC3C033C}"/>
              </a:ext>
            </a:extLst>
          </p:cNvPr>
          <p:cNvSpPr>
            <a:spLocks noGrp="1"/>
          </p:cNvSpPr>
          <p:nvPr>
            <p:ph type="title"/>
          </p:nvPr>
        </p:nvSpPr>
        <p:spPr/>
        <p:txBody>
          <a:bodyPr/>
          <a:lstStyle/>
          <a:p>
            <a:pPr>
              <a:defRPr/>
            </a:pPr>
            <a:r>
              <a:rPr lang="en-US" dirty="0"/>
              <a:t>Key Participants</a:t>
            </a:r>
          </a:p>
        </p:txBody>
      </p:sp>
      <p:sp>
        <p:nvSpPr>
          <p:cNvPr id="67587" name="Content Placeholder 2">
            <a:extLst>
              <a:ext uri="{FF2B5EF4-FFF2-40B4-BE49-F238E27FC236}">
                <a16:creationId xmlns:a16="http://schemas.microsoft.com/office/drawing/2014/main" id="{F16D5516-438C-4408-8EEE-EA1261EAB3D1}"/>
              </a:ext>
            </a:extLst>
          </p:cNvPr>
          <p:cNvSpPr>
            <a:spLocks noGrp="1"/>
          </p:cNvSpPr>
          <p:nvPr>
            <p:ph idx="1"/>
          </p:nvPr>
        </p:nvSpPr>
        <p:spPr/>
        <p:txBody>
          <a:bodyPr/>
          <a:lstStyle/>
          <a:p>
            <a:pPr>
              <a:lnSpc>
                <a:spcPct val="90000"/>
              </a:lnSpc>
            </a:pPr>
            <a:r>
              <a:rPr lang="en-US" altLang="en-US" dirty="0"/>
              <a:t>The </a:t>
            </a:r>
            <a:r>
              <a:rPr lang="en-US" altLang="en-US" dirty="0">
                <a:solidFill>
                  <a:schemeClr val="folHlink"/>
                </a:solidFill>
              </a:rPr>
              <a:t>Strategy </a:t>
            </a:r>
            <a:r>
              <a:rPr lang="en-US" altLang="en-US" dirty="0"/>
              <a:t>defines an interface common to all supported algorithms</a:t>
            </a:r>
          </a:p>
          <a:p>
            <a:pPr>
              <a:lnSpc>
                <a:spcPct val="90000"/>
              </a:lnSpc>
            </a:pPr>
            <a:r>
              <a:rPr lang="en-US" altLang="en-US" dirty="0"/>
              <a:t>The </a:t>
            </a:r>
            <a:r>
              <a:rPr lang="en-US" altLang="en-US" dirty="0" err="1">
                <a:solidFill>
                  <a:schemeClr val="folHlink"/>
                </a:solidFill>
              </a:rPr>
              <a:t>ConcreteStrategy</a:t>
            </a:r>
            <a:r>
              <a:rPr lang="en-US" altLang="en-US" dirty="0">
                <a:solidFill>
                  <a:schemeClr val="folHlink"/>
                </a:solidFill>
              </a:rPr>
              <a:t> </a:t>
            </a:r>
            <a:r>
              <a:rPr lang="en-US" altLang="en-US" dirty="0"/>
              <a:t>implements the algorithm using the Strategy interface </a:t>
            </a:r>
          </a:p>
          <a:p>
            <a:pPr>
              <a:lnSpc>
                <a:spcPct val="90000"/>
              </a:lnSpc>
            </a:pPr>
            <a:r>
              <a:rPr lang="en-US" altLang="en-US" dirty="0"/>
              <a:t>The </a:t>
            </a:r>
            <a:r>
              <a:rPr lang="en-US" altLang="en-US" dirty="0">
                <a:solidFill>
                  <a:schemeClr val="folHlink"/>
                </a:solidFill>
              </a:rPr>
              <a:t>Context</a:t>
            </a:r>
            <a:r>
              <a:rPr lang="en-US" altLang="en-US" dirty="0"/>
              <a:t> </a:t>
            </a:r>
            <a:endParaRPr lang="en-US" altLang="en-US" sz="2400" dirty="0"/>
          </a:p>
          <a:p>
            <a:pPr lvl="1">
              <a:lnSpc>
                <a:spcPct val="90000"/>
              </a:lnSpc>
            </a:pPr>
            <a:r>
              <a:rPr lang="en-US" altLang="en-US" sz="2400" dirty="0"/>
              <a:t>Maintains a reference to a Strategy object</a:t>
            </a:r>
          </a:p>
          <a:p>
            <a:pPr lvl="1">
              <a:lnSpc>
                <a:spcPct val="90000"/>
              </a:lnSpc>
            </a:pPr>
            <a:r>
              <a:rPr lang="en-US" altLang="en-US" sz="2400" dirty="0"/>
              <a:t>Is configured with a </a:t>
            </a:r>
            <a:r>
              <a:rPr lang="en-US" altLang="en-US" sz="2400" dirty="0" err="1"/>
              <a:t>ConcreteStrategy</a:t>
            </a:r>
            <a:r>
              <a:rPr lang="en-US" altLang="en-US" sz="2400" dirty="0"/>
              <a:t> object</a:t>
            </a:r>
          </a:p>
          <a:p>
            <a:pPr lvl="1">
              <a:lnSpc>
                <a:spcPct val="90000"/>
              </a:lnSpc>
            </a:pPr>
            <a:r>
              <a:rPr lang="en-US" altLang="en-US" sz="2400" dirty="0"/>
              <a:t>May define an interface that lets Strategy access its data</a:t>
            </a:r>
            <a:endParaRPr lang="en-US" altLang="en-US" dirty="0"/>
          </a:p>
        </p:txBody>
      </p:sp>
      <p:pic>
        <p:nvPicPr>
          <p:cNvPr id="4" name="Audio 3">
            <a:hlinkClick r:id="" action="ppaction://media"/>
            <a:extLst>
              <a:ext uri="{FF2B5EF4-FFF2-40B4-BE49-F238E27FC236}">
                <a16:creationId xmlns:a16="http://schemas.microsoft.com/office/drawing/2014/main" id="{8A90A6E3-63C9-EFE3-7FE0-D560817723B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B1813E0B-AB54-900E-7B2A-E0F4B9100670}"/>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22</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47071">
        <p14:honeycomb/>
      </p:transition>
    </mc:Choice>
    <mc:Fallback xmlns="">
      <p:transition spd="slow" advTm="470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7587">
                                            <p:txEl>
                                              <p:pRg st="0" end="0"/>
                                            </p:txEl>
                                          </p:spTgt>
                                        </p:tgtEl>
                                        <p:attrNameLst>
                                          <p:attrName>style.visibility</p:attrName>
                                        </p:attrNameLst>
                                      </p:cBhvr>
                                      <p:to>
                                        <p:strVal val="visible"/>
                                      </p:to>
                                    </p:set>
                                    <p:animEffect transition="in" filter="fade">
                                      <p:cBhvr>
                                        <p:cTn id="11" dur="500"/>
                                        <p:tgtEl>
                                          <p:spTgt spid="6758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7587">
                                            <p:txEl>
                                              <p:pRg st="1" end="1"/>
                                            </p:txEl>
                                          </p:spTgt>
                                        </p:tgtEl>
                                        <p:attrNameLst>
                                          <p:attrName>style.visibility</p:attrName>
                                        </p:attrNameLst>
                                      </p:cBhvr>
                                      <p:to>
                                        <p:strVal val="visible"/>
                                      </p:to>
                                    </p:set>
                                    <p:animEffect transition="in" filter="fade">
                                      <p:cBhvr>
                                        <p:cTn id="16" dur="500"/>
                                        <p:tgtEl>
                                          <p:spTgt spid="6758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7587">
                                            <p:txEl>
                                              <p:pRg st="2" end="2"/>
                                            </p:txEl>
                                          </p:spTgt>
                                        </p:tgtEl>
                                        <p:attrNameLst>
                                          <p:attrName>style.visibility</p:attrName>
                                        </p:attrNameLst>
                                      </p:cBhvr>
                                      <p:to>
                                        <p:strVal val="visible"/>
                                      </p:to>
                                    </p:set>
                                    <p:animEffect transition="in" filter="fade">
                                      <p:cBhvr>
                                        <p:cTn id="21" dur="500"/>
                                        <p:tgtEl>
                                          <p:spTgt spid="67587">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7587">
                                            <p:txEl>
                                              <p:pRg st="3" end="3"/>
                                            </p:txEl>
                                          </p:spTgt>
                                        </p:tgtEl>
                                        <p:attrNameLst>
                                          <p:attrName>style.visibility</p:attrName>
                                        </p:attrNameLst>
                                      </p:cBhvr>
                                      <p:to>
                                        <p:strVal val="visible"/>
                                      </p:to>
                                    </p:set>
                                    <p:animEffect transition="in" filter="fade">
                                      <p:cBhvr>
                                        <p:cTn id="24" dur="500"/>
                                        <p:tgtEl>
                                          <p:spTgt spid="67587">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7587">
                                            <p:txEl>
                                              <p:pRg st="4" end="4"/>
                                            </p:txEl>
                                          </p:spTgt>
                                        </p:tgtEl>
                                        <p:attrNameLst>
                                          <p:attrName>style.visibility</p:attrName>
                                        </p:attrNameLst>
                                      </p:cBhvr>
                                      <p:to>
                                        <p:strVal val="visible"/>
                                      </p:to>
                                    </p:set>
                                    <p:animEffect transition="in" filter="fade">
                                      <p:cBhvr>
                                        <p:cTn id="27" dur="500"/>
                                        <p:tgtEl>
                                          <p:spTgt spid="67587">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7587">
                                            <p:txEl>
                                              <p:pRg st="5" end="5"/>
                                            </p:txEl>
                                          </p:spTgt>
                                        </p:tgtEl>
                                        <p:attrNameLst>
                                          <p:attrName>style.visibility</p:attrName>
                                        </p:attrNameLst>
                                      </p:cBhvr>
                                      <p:to>
                                        <p:strVal val="visible"/>
                                      </p:to>
                                    </p:set>
                                    <p:animEffect transition="in" filter="fade">
                                      <p:cBhvr>
                                        <p:cTn id="30" dur="500"/>
                                        <p:tgtEl>
                                          <p:spTgt spid="675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EC846-CDC4-47F3-8157-80457816B4C9}"/>
              </a:ext>
            </a:extLst>
          </p:cNvPr>
          <p:cNvSpPr>
            <a:spLocks noGrp="1"/>
          </p:cNvSpPr>
          <p:nvPr>
            <p:ph type="title"/>
          </p:nvPr>
        </p:nvSpPr>
        <p:spPr/>
        <p:txBody>
          <a:bodyPr/>
          <a:lstStyle/>
          <a:p>
            <a:pPr>
              <a:defRPr/>
            </a:pPr>
            <a:r>
              <a:rPr lang="en-US" dirty="0"/>
              <a:t>Ducks Revisited</a:t>
            </a:r>
            <a:endParaRPr lang="en-SG" dirty="0"/>
          </a:p>
        </p:txBody>
      </p:sp>
      <p:pic>
        <p:nvPicPr>
          <p:cNvPr id="69636" name="Picture 2">
            <a:extLst>
              <a:ext uri="{FF2B5EF4-FFF2-40B4-BE49-F238E27FC236}">
                <a16:creationId xmlns:a16="http://schemas.microsoft.com/office/drawing/2014/main" id="{FEB8E1F7-644A-4027-90D5-C3FC01F883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371600"/>
            <a:ext cx="862012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5" name="Rectangle 4">
            <a:extLst>
              <a:ext uri="{FF2B5EF4-FFF2-40B4-BE49-F238E27FC236}">
                <a16:creationId xmlns:a16="http://schemas.microsoft.com/office/drawing/2014/main" id="{5F4FD31C-4408-42D6-9CCE-FB5CB4ADCF87}"/>
              </a:ext>
            </a:extLst>
          </p:cNvPr>
          <p:cNvSpPr>
            <a:spLocks noChangeArrowheads="1"/>
          </p:cNvSpPr>
          <p:nvPr/>
        </p:nvSpPr>
        <p:spPr bwMode="auto">
          <a:xfrm>
            <a:off x="1066800" y="2228850"/>
            <a:ext cx="3352800" cy="1809750"/>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400" b="0">
                <a:latin typeface="Verdana" panose="020B0604030504040204" pitchFamily="34" charset="0"/>
              </a:rPr>
              <a:t>Context</a:t>
            </a:r>
            <a:endParaRPr kumimoji="0" lang="en-SG" altLang="en-US" sz="1400" b="0">
              <a:latin typeface="Verdana" panose="020B0604030504040204" pitchFamily="34" charset="0"/>
            </a:endParaRPr>
          </a:p>
        </p:txBody>
      </p:sp>
      <p:sp>
        <p:nvSpPr>
          <p:cNvPr id="30726" name="Rectangle 5">
            <a:extLst>
              <a:ext uri="{FF2B5EF4-FFF2-40B4-BE49-F238E27FC236}">
                <a16:creationId xmlns:a16="http://schemas.microsoft.com/office/drawing/2014/main" id="{86280DB4-1BC6-4924-AFFD-8D808A703A8D}"/>
              </a:ext>
            </a:extLst>
          </p:cNvPr>
          <p:cNvSpPr>
            <a:spLocks noChangeArrowheads="1"/>
          </p:cNvSpPr>
          <p:nvPr/>
        </p:nvSpPr>
        <p:spPr bwMode="auto">
          <a:xfrm>
            <a:off x="5867400" y="1038225"/>
            <a:ext cx="2286000" cy="1095375"/>
          </a:xfrm>
          <a:prstGeom prst="rect">
            <a:avLst/>
          </a:prstGeom>
          <a:solidFill>
            <a:srgbClr val="00B0F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400" b="0">
                <a:latin typeface="Verdana" panose="020B0604030504040204" pitchFamily="34" charset="0"/>
              </a:rPr>
              <a:t>Strategy</a:t>
            </a:r>
            <a:endParaRPr kumimoji="0" lang="en-SG" altLang="en-US" sz="1400" b="0">
              <a:latin typeface="Verdana" panose="020B0604030504040204" pitchFamily="34" charset="0"/>
            </a:endParaRPr>
          </a:p>
        </p:txBody>
      </p:sp>
      <p:sp>
        <p:nvSpPr>
          <p:cNvPr id="30727" name="Rectangle 7">
            <a:extLst>
              <a:ext uri="{FF2B5EF4-FFF2-40B4-BE49-F238E27FC236}">
                <a16:creationId xmlns:a16="http://schemas.microsoft.com/office/drawing/2014/main" id="{C531E130-F303-4460-8EA2-D700B4A3F0C0}"/>
              </a:ext>
            </a:extLst>
          </p:cNvPr>
          <p:cNvSpPr>
            <a:spLocks noChangeArrowheads="1"/>
          </p:cNvSpPr>
          <p:nvPr/>
        </p:nvSpPr>
        <p:spPr bwMode="auto">
          <a:xfrm>
            <a:off x="5943600" y="3571875"/>
            <a:ext cx="2286000" cy="1152525"/>
          </a:xfrm>
          <a:prstGeom prst="rect">
            <a:avLst/>
          </a:prstGeom>
          <a:solidFill>
            <a:srgbClr val="00B0F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400" b="0">
                <a:latin typeface="Verdana" panose="020B0604030504040204" pitchFamily="34" charset="0"/>
              </a:rPr>
              <a:t>Strategy</a:t>
            </a:r>
            <a:endParaRPr kumimoji="0" lang="en-SG" altLang="en-US" sz="1400" b="0">
              <a:latin typeface="Verdana" panose="020B0604030504040204" pitchFamily="34" charset="0"/>
            </a:endParaRPr>
          </a:p>
        </p:txBody>
      </p:sp>
      <p:sp>
        <p:nvSpPr>
          <p:cNvPr id="3" name="Oval 2">
            <a:extLst>
              <a:ext uri="{FF2B5EF4-FFF2-40B4-BE49-F238E27FC236}">
                <a16:creationId xmlns:a16="http://schemas.microsoft.com/office/drawing/2014/main" id="{31A13499-DF2E-421B-8DBC-2399BAD42281}"/>
              </a:ext>
            </a:extLst>
          </p:cNvPr>
          <p:cNvSpPr>
            <a:spLocks noChangeArrowheads="1"/>
          </p:cNvSpPr>
          <p:nvPr/>
        </p:nvSpPr>
        <p:spPr bwMode="auto">
          <a:xfrm>
            <a:off x="1447800" y="3467100"/>
            <a:ext cx="1371600" cy="190500"/>
          </a:xfrm>
          <a:prstGeom prst="ellipse">
            <a:avLst/>
          </a:prstGeom>
          <a:noFill/>
          <a:ln w="254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9" name="Oval 8">
            <a:extLst>
              <a:ext uri="{FF2B5EF4-FFF2-40B4-BE49-F238E27FC236}">
                <a16:creationId xmlns:a16="http://schemas.microsoft.com/office/drawing/2014/main" id="{13491725-2F79-4114-A556-736B72EAFCD5}"/>
              </a:ext>
            </a:extLst>
          </p:cNvPr>
          <p:cNvSpPr>
            <a:spLocks noChangeArrowheads="1"/>
          </p:cNvSpPr>
          <p:nvPr/>
        </p:nvSpPr>
        <p:spPr bwMode="auto">
          <a:xfrm>
            <a:off x="6265863" y="1771650"/>
            <a:ext cx="820737" cy="209550"/>
          </a:xfrm>
          <a:prstGeom prst="ellipse">
            <a:avLst/>
          </a:prstGeom>
          <a:noFill/>
          <a:ln w="254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11" name="Rectangle 5">
            <a:extLst>
              <a:ext uri="{FF2B5EF4-FFF2-40B4-BE49-F238E27FC236}">
                <a16:creationId xmlns:a16="http://schemas.microsoft.com/office/drawing/2014/main" id="{F4776222-3083-4978-BB8A-B5F29861820C}"/>
              </a:ext>
            </a:extLst>
          </p:cNvPr>
          <p:cNvSpPr>
            <a:spLocks noChangeArrowheads="1"/>
          </p:cNvSpPr>
          <p:nvPr/>
        </p:nvSpPr>
        <p:spPr bwMode="auto">
          <a:xfrm>
            <a:off x="5103813" y="2228850"/>
            <a:ext cx="3582987" cy="990600"/>
          </a:xfrm>
          <a:prstGeom prst="rect">
            <a:avLst/>
          </a:prstGeom>
          <a:solidFill>
            <a:srgbClr val="00B0F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400" b="0">
                <a:latin typeface="Verdana" panose="020B0604030504040204" pitchFamily="34" charset="0"/>
              </a:rPr>
              <a:t>Concrete Strategies</a:t>
            </a:r>
            <a:endParaRPr kumimoji="0" lang="en-SG" altLang="en-US" sz="1400" b="0">
              <a:latin typeface="Verdana" panose="020B0604030504040204" pitchFamily="34" charset="0"/>
            </a:endParaRPr>
          </a:p>
        </p:txBody>
      </p:sp>
      <p:sp>
        <p:nvSpPr>
          <p:cNvPr id="4" name="TextBox 3">
            <a:extLst>
              <a:ext uri="{FF2B5EF4-FFF2-40B4-BE49-F238E27FC236}">
                <a16:creationId xmlns:a16="http://schemas.microsoft.com/office/drawing/2014/main" id="{80D9E379-8817-4A17-A836-4959123CFA15}"/>
              </a:ext>
            </a:extLst>
          </p:cNvPr>
          <p:cNvSpPr txBox="1">
            <a:spLocks noChangeArrowheads="1"/>
          </p:cNvSpPr>
          <p:nvPr/>
        </p:nvSpPr>
        <p:spPr bwMode="auto">
          <a:xfrm>
            <a:off x="3517900" y="1220788"/>
            <a:ext cx="2193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a:solidFill>
                  <a:srgbClr val="FF0000"/>
                </a:solidFill>
                <a:latin typeface="Verdana" panose="020B0604030504040204" pitchFamily="34" charset="0"/>
              </a:rPr>
              <a:t>Algorithm Interface</a:t>
            </a:r>
          </a:p>
        </p:txBody>
      </p:sp>
      <p:cxnSp>
        <p:nvCxnSpPr>
          <p:cNvPr id="6" name="Straight Arrow Connector 5">
            <a:extLst>
              <a:ext uri="{FF2B5EF4-FFF2-40B4-BE49-F238E27FC236}">
                <a16:creationId xmlns:a16="http://schemas.microsoft.com/office/drawing/2014/main" id="{A677F73A-EF37-43B4-9BDC-DFBB5959A5D8}"/>
              </a:ext>
            </a:extLst>
          </p:cNvPr>
          <p:cNvCxnSpPr>
            <a:cxnSpLocks noChangeShapeType="1"/>
            <a:stCxn id="4" idx="3"/>
            <a:endCxn id="9" idx="2"/>
          </p:cNvCxnSpPr>
          <p:nvPr/>
        </p:nvCxnSpPr>
        <p:spPr bwMode="auto">
          <a:xfrm>
            <a:off x="5711825" y="1390650"/>
            <a:ext cx="554038" cy="485775"/>
          </a:xfrm>
          <a:prstGeom prst="straightConnector1">
            <a:avLst/>
          </a:prstGeom>
          <a:noFill/>
          <a:ln w="25400" algn="ctr">
            <a:solidFill>
              <a:srgbClr val="FF0000"/>
            </a:solidFill>
            <a:round/>
            <a:headEnd type="none" w="sm" len="sm"/>
            <a:tailEnd type="triangle" w="med" len="med"/>
          </a:ln>
          <a:extLst>
            <a:ext uri="{909E8E84-426E-40DD-AFC4-6F175D3DCCD1}">
              <a14:hiddenFill xmlns:a14="http://schemas.microsoft.com/office/drawing/2010/main">
                <a:noFill/>
              </a14:hiddenFill>
            </a:ext>
          </a:extLst>
        </p:spPr>
      </p:cxnSp>
      <p:sp>
        <p:nvSpPr>
          <p:cNvPr id="17" name="TextBox 16">
            <a:extLst>
              <a:ext uri="{FF2B5EF4-FFF2-40B4-BE49-F238E27FC236}">
                <a16:creationId xmlns:a16="http://schemas.microsoft.com/office/drawing/2014/main" id="{BC55CE36-1A18-47C6-8C25-5457345D051B}"/>
              </a:ext>
            </a:extLst>
          </p:cNvPr>
          <p:cNvSpPr txBox="1">
            <a:spLocks noChangeArrowheads="1"/>
          </p:cNvSpPr>
          <p:nvPr/>
        </p:nvSpPr>
        <p:spPr bwMode="auto">
          <a:xfrm>
            <a:off x="304800" y="1601788"/>
            <a:ext cx="2193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a:solidFill>
                  <a:srgbClr val="FF0000"/>
                </a:solidFill>
                <a:latin typeface="Verdana" panose="020B0604030504040204" pitchFamily="34" charset="0"/>
              </a:rPr>
              <a:t>Context Interface</a:t>
            </a:r>
          </a:p>
        </p:txBody>
      </p:sp>
      <p:cxnSp>
        <p:nvCxnSpPr>
          <p:cNvPr id="18" name="Straight Arrow Connector 17">
            <a:extLst>
              <a:ext uri="{FF2B5EF4-FFF2-40B4-BE49-F238E27FC236}">
                <a16:creationId xmlns:a16="http://schemas.microsoft.com/office/drawing/2014/main" id="{E759F7C7-4D4C-4A8B-9A2C-8AE31CF01590}"/>
              </a:ext>
            </a:extLst>
          </p:cNvPr>
          <p:cNvCxnSpPr>
            <a:cxnSpLocks noChangeShapeType="1"/>
            <a:stCxn id="17" idx="2"/>
            <a:endCxn id="3" idx="1"/>
          </p:cNvCxnSpPr>
          <p:nvPr/>
        </p:nvCxnSpPr>
        <p:spPr bwMode="auto">
          <a:xfrm>
            <a:off x="1401763" y="1941513"/>
            <a:ext cx="247650" cy="1554162"/>
          </a:xfrm>
          <a:prstGeom prst="straightConnector1">
            <a:avLst/>
          </a:prstGeom>
          <a:noFill/>
          <a:ln w="25400" algn="ctr">
            <a:solidFill>
              <a:srgbClr val="FF0000"/>
            </a:solidFill>
            <a:round/>
            <a:headEnd type="none" w="sm" len="sm"/>
            <a:tailEnd type="triangle" w="med" len="med"/>
          </a:ln>
          <a:extLst>
            <a:ext uri="{909E8E84-426E-40DD-AFC4-6F175D3DCCD1}">
              <a14:hiddenFill xmlns:a14="http://schemas.microsoft.com/office/drawing/2010/main">
                <a:noFill/>
              </a14:hiddenFill>
            </a:ext>
          </a:extLst>
        </p:spPr>
      </p:cxnSp>
      <p:sp>
        <p:nvSpPr>
          <p:cNvPr id="24" name="Rectangle 5">
            <a:extLst>
              <a:ext uri="{FF2B5EF4-FFF2-40B4-BE49-F238E27FC236}">
                <a16:creationId xmlns:a16="http://schemas.microsoft.com/office/drawing/2014/main" id="{9926C18D-78BF-472C-B692-C1670805BFFC}"/>
              </a:ext>
            </a:extLst>
          </p:cNvPr>
          <p:cNvSpPr>
            <a:spLocks noChangeArrowheads="1"/>
          </p:cNvSpPr>
          <p:nvPr/>
        </p:nvSpPr>
        <p:spPr bwMode="auto">
          <a:xfrm>
            <a:off x="5103813" y="4800600"/>
            <a:ext cx="3821112" cy="912813"/>
          </a:xfrm>
          <a:prstGeom prst="rect">
            <a:avLst/>
          </a:prstGeom>
          <a:solidFill>
            <a:srgbClr val="00B0F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400" b="0">
                <a:latin typeface="Verdana" panose="020B0604030504040204" pitchFamily="34" charset="0"/>
              </a:rPr>
              <a:t>Concrete Strategies</a:t>
            </a:r>
            <a:endParaRPr kumimoji="0" lang="en-SG" altLang="en-US" sz="1400" b="0">
              <a:latin typeface="Verdana" panose="020B0604030504040204" pitchFamily="34" charset="0"/>
            </a:endParaRPr>
          </a:p>
        </p:txBody>
      </p:sp>
      <p:sp>
        <p:nvSpPr>
          <p:cNvPr id="69648" name="Rectangle 15">
            <a:extLst>
              <a:ext uri="{FF2B5EF4-FFF2-40B4-BE49-F238E27FC236}">
                <a16:creationId xmlns:a16="http://schemas.microsoft.com/office/drawing/2014/main" id="{F3B37EFA-352A-48BB-B4B5-8BB220EB076B}"/>
              </a:ext>
            </a:extLst>
          </p:cNvPr>
          <p:cNvSpPr>
            <a:spLocks noChangeArrowheads="1"/>
          </p:cNvSpPr>
          <p:nvPr/>
        </p:nvSpPr>
        <p:spPr bwMode="auto">
          <a:xfrm>
            <a:off x="1733550" y="2782888"/>
            <a:ext cx="44450" cy="112712"/>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69649" name="Rectangle 18">
            <a:extLst>
              <a:ext uri="{FF2B5EF4-FFF2-40B4-BE49-F238E27FC236}">
                <a16:creationId xmlns:a16="http://schemas.microsoft.com/office/drawing/2014/main" id="{6B8D9118-F7E4-4B11-A966-45B5F3A7134A}"/>
              </a:ext>
            </a:extLst>
          </p:cNvPr>
          <p:cNvSpPr>
            <a:spLocks noChangeArrowheads="1"/>
          </p:cNvSpPr>
          <p:nvPr/>
        </p:nvSpPr>
        <p:spPr bwMode="auto">
          <a:xfrm>
            <a:off x="1739900" y="2941638"/>
            <a:ext cx="46038" cy="112712"/>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69650" name="TextBox 19">
            <a:extLst>
              <a:ext uri="{FF2B5EF4-FFF2-40B4-BE49-F238E27FC236}">
                <a16:creationId xmlns:a16="http://schemas.microsoft.com/office/drawing/2014/main" id="{DAB3B6B4-2A8B-45B9-8819-1CB3E403A679}"/>
              </a:ext>
            </a:extLst>
          </p:cNvPr>
          <p:cNvSpPr txBox="1">
            <a:spLocks noChangeArrowheads="1"/>
          </p:cNvSpPr>
          <p:nvPr/>
        </p:nvSpPr>
        <p:spPr bwMode="auto">
          <a:xfrm>
            <a:off x="1636713" y="2724150"/>
            <a:ext cx="24288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800" b="0">
                <a:latin typeface="Arial" panose="020B0604020202020204" pitchFamily="34" charset="0"/>
                <a:cs typeface="Arial" panose="020B0604020202020204" pitchFamily="34" charset="0"/>
              </a:rPr>
              <a:t>#</a:t>
            </a:r>
          </a:p>
        </p:txBody>
      </p:sp>
      <p:sp>
        <p:nvSpPr>
          <p:cNvPr id="69651" name="TextBox 20">
            <a:extLst>
              <a:ext uri="{FF2B5EF4-FFF2-40B4-BE49-F238E27FC236}">
                <a16:creationId xmlns:a16="http://schemas.microsoft.com/office/drawing/2014/main" id="{F1985055-46B4-414A-8755-FA9E8D628454}"/>
              </a:ext>
            </a:extLst>
          </p:cNvPr>
          <p:cNvSpPr txBox="1">
            <a:spLocks noChangeArrowheads="1"/>
          </p:cNvSpPr>
          <p:nvPr/>
        </p:nvSpPr>
        <p:spPr bwMode="auto">
          <a:xfrm>
            <a:off x="1631950" y="2903538"/>
            <a:ext cx="242888"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800" b="0">
                <a:latin typeface="Arial" panose="020B0604020202020204" pitchFamily="34" charset="0"/>
                <a:cs typeface="Arial" panose="020B0604020202020204" pitchFamily="34" charset="0"/>
              </a:rPr>
              <a:t>#</a:t>
            </a:r>
          </a:p>
        </p:txBody>
      </p:sp>
      <p:pic>
        <p:nvPicPr>
          <p:cNvPr id="7" name="Audio 6">
            <a:hlinkClick r:id="" action="ppaction://media"/>
            <a:extLst>
              <a:ext uri="{FF2B5EF4-FFF2-40B4-BE49-F238E27FC236}">
                <a16:creationId xmlns:a16="http://schemas.microsoft.com/office/drawing/2014/main" id="{61007842-3069-AF37-CA37-F953E59005D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5" name="Slide Number Placeholder 3">
            <a:extLst>
              <a:ext uri="{FF2B5EF4-FFF2-40B4-BE49-F238E27FC236}">
                <a16:creationId xmlns:a16="http://schemas.microsoft.com/office/drawing/2014/main" id="{CFF8F00D-78C5-7261-C85B-9798D909A28D}"/>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23</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56991">
        <p14:honeycomb/>
      </p:transition>
    </mc:Choice>
    <mc:Fallback xmlns="">
      <p:transition spd="slow" advTm="569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0725"/>
                                        </p:tgtEl>
                                        <p:attrNameLst>
                                          <p:attrName>style.visibility</p:attrName>
                                        </p:attrNameLst>
                                      </p:cBhvr>
                                      <p:to>
                                        <p:strVal val="visible"/>
                                      </p:to>
                                    </p:set>
                                    <p:animEffect transition="in" filter="fade">
                                      <p:cBhvr>
                                        <p:cTn id="11" dur="500"/>
                                        <p:tgtEl>
                                          <p:spTgt spid="3072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0726"/>
                                        </p:tgtEl>
                                        <p:attrNameLst>
                                          <p:attrName>style.visibility</p:attrName>
                                        </p:attrNameLst>
                                      </p:cBhvr>
                                      <p:to>
                                        <p:strVal val="visible"/>
                                      </p:to>
                                    </p:set>
                                    <p:animEffect transition="in" filter="fade">
                                      <p:cBhvr>
                                        <p:cTn id="16" dur="500"/>
                                        <p:tgtEl>
                                          <p:spTgt spid="307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727"/>
                                        </p:tgtEl>
                                        <p:attrNameLst>
                                          <p:attrName>style.visibility</p:attrName>
                                        </p:attrNameLst>
                                      </p:cBhvr>
                                      <p:to>
                                        <p:strVal val="visible"/>
                                      </p:to>
                                    </p:set>
                                    <p:animEffect transition="in" filter="fade">
                                      <p:cBhvr>
                                        <p:cTn id="19" dur="500"/>
                                        <p:tgtEl>
                                          <p:spTgt spid="307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up)">
                                      <p:cBhvr>
                                        <p:cTn id="28" dur="500"/>
                                        <p:tgtEl>
                                          <p:spTgt spid="6"/>
                                        </p:tgtEl>
                                      </p:cBhvr>
                                    </p:animEffect>
                                  </p:childTnLst>
                                </p:cTn>
                              </p:par>
                            </p:childTnLst>
                          </p:cTn>
                        </p:par>
                        <p:par>
                          <p:cTn id="29" fill="hold">
                            <p:stCondLst>
                              <p:cond delay="1000"/>
                            </p:stCondLst>
                            <p:childTnLst>
                              <p:par>
                                <p:cTn id="30" presetID="21" presetClass="entr" presetSubtype="1"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heel(1)">
                                      <p:cBhvr>
                                        <p:cTn id="32" dur="1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childTnLst>
                          </p:cTn>
                        </p:par>
                        <p:par>
                          <p:cTn id="50" fill="hold">
                            <p:stCondLst>
                              <p:cond delay="1000"/>
                            </p:stCondLst>
                            <p:childTnLst>
                              <p:par>
                                <p:cTn id="51" presetID="21" presetClass="entr" presetSubtype="1" fill="hold" grpId="0" nodeType="after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wheel(1)">
                                      <p:cBhvr>
                                        <p:cTn id="5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4" fill="hold" display="0">
                  <p:stCondLst>
                    <p:cond delay="indefinite"/>
                  </p:stCondLst>
                  <p:endCondLst>
                    <p:cond evt="onStopAudio" delay="0">
                      <p:tgtEl>
                        <p:sldTgt/>
                      </p:tgtEl>
                    </p:cond>
                  </p:endCondLst>
                </p:cTn>
                <p:tgtEl>
                  <p:spTgt spid="7"/>
                </p:tgtEl>
              </p:cMediaNode>
            </p:audio>
          </p:childTnLst>
        </p:cTn>
      </p:par>
    </p:tnLst>
    <p:bldLst>
      <p:bldP spid="30725" grpId="0" animBg="1"/>
      <p:bldP spid="30726" grpId="0" animBg="1"/>
      <p:bldP spid="30727" grpId="0" animBg="1"/>
      <p:bldP spid="3" grpId="0" animBg="1"/>
      <p:bldP spid="9" grpId="0" animBg="1"/>
      <p:bldP spid="11" grpId="0" animBg="1"/>
      <p:bldP spid="4" grpId="0"/>
      <p:bldP spid="17" grpId="0"/>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BE42E-CFF9-4166-BCA4-346D985A302C}"/>
              </a:ext>
            </a:extLst>
          </p:cNvPr>
          <p:cNvSpPr>
            <a:spLocks noGrp="1"/>
          </p:cNvSpPr>
          <p:nvPr>
            <p:ph type="title"/>
          </p:nvPr>
        </p:nvSpPr>
        <p:spPr/>
        <p:txBody>
          <a:bodyPr/>
          <a:lstStyle/>
          <a:p>
            <a:pPr>
              <a:defRPr/>
            </a:pPr>
            <a:r>
              <a:rPr lang="en-US" dirty="0"/>
              <a:t>Wait a minute…</a:t>
            </a:r>
          </a:p>
        </p:txBody>
      </p:sp>
      <p:sp>
        <p:nvSpPr>
          <p:cNvPr id="128003" name="Content Placeholder 2">
            <a:extLst>
              <a:ext uri="{FF2B5EF4-FFF2-40B4-BE49-F238E27FC236}">
                <a16:creationId xmlns:a16="http://schemas.microsoft.com/office/drawing/2014/main" id="{8617316C-D950-4C17-B4C2-827EDB57488B}"/>
              </a:ext>
            </a:extLst>
          </p:cNvPr>
          <p:cNvSpPr>
            <a:spLocks noGrp="1"/>
          </p:cNvSpPr>
          <p:nvPr>
            <p:ph idx="1"/>
          </p:nvPr>
        </p:nvSpPr>
        <p:spPr/>
        <p:txBody>
          <a:bodyPr/>
          <a:lstStyle/>
          <a:p>
            <a:r>
              <a:rPr lang="en-US" altLang="en-US" dirty="0"/>
              <a:t>Isn’t the State design pattern class diagram exactly the same as the Strategy design pattern?</a:t>
            </a:r>
          </a:p>
          <a:p>
            <a:pPr lvl="1"/>
            <a:r>
              <a:rPr lang="en-US" altLang="en-US" dirty="0"/>
              <a:t>Yes! But they differ in </a:t>
            </a:r>
            <a:r>
              <a:rPr lang="en-US" altLang="en-US" i="1" dirty="0"/>
              <a:t>intent</a:t>
            </a:r>
            <a:endParaRPr lang="en-US" altLang="en-US" dirty="0"/>
          </a:p>
          <a:p>
            <a:r>
              <a:rPr lang="en-US" altLang="en-US" dirty="0"/>
              <a:t>State is an alternative to lots of conditionals</a:t>
            </a:r>
          </a:p>
          <a:p>
            <a:r>
              <a:rPr lang="en-US" altLang="en-US" dirty="0"/>
              <a:t>Strategy is a flexible alternative to subclassing</a:t>
            </a:r>
          </a:p>
        </p:txBody>
      </p:sp>
      <p:pic>
        <p:nvPicPr>
          <p:cNvPr id="10" name="Audio 9">
            <a:hlinkClick r:id="" action="ppaction://media"/>
            <a:extLst>
              <a:ext uri="{FF2B5EF4-FFF2-40B4-BE49-F238E27FC236}">
                <a16:creationId xmlns:a16="http://schemas.microsoft.com/office/drawing/2014/main" id="{E64DB136-0266-A289-739A-EAD358881C8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13" name="Slide Number Placeholder 3">
            <a:extLst>
              <a:ext uri="{FF2B5EF4-FFF2-40B4-BE49-F238E27FC236}">
                <a16:creationId xmlns:a16="http://schemas.microsoft.com/office/drawing/2014/main" id="{A2B27A5C-57D2-C8B9-EF76-9779A9FF04D9}"/>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24</a:t>
            </a:fld>
            <a:endParaRPr kumimoji="0" lang="en-US" altLang="en-US" sz="1200" b="0"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advTm="98946">
        <p14:ripple/>
      </p:transition>
    </mc:Choice>
    <mc:Fallback>
      <p:transition spd="slow" advTm="989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8003">
                                            <p:txEl>
                                              <p:pRg st="1" end="1"/>
                                            </p:txEl>
                                          </p:spTgt>
                                        </p:tgtEl>
                                        <p:attrNameLst>
                                          <p:attrName>style.visibility</p:attrName>
                                        </p:attrNameLst>
                                      </p:cBhvr>
                                      <p:to>
                                        <p:strVal val="visible"/>
                                      </p:to>
                                    </p:set>
                                    <p:animEffect transition="in" filter="fade">
                                      <p:cBhvr>
                                        <p:cTn id="11" dur="500"/>
                                        <p:tgtEl>
                                          <p:spTgt spid="12800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8003">
                                            <p:txEl>
                                              <p:pRg st="2" end="2"/>
                                            </p:txEl>
                                          </p:spTgt>
                                        </p:tgtEl>
                                        <p:attrNameLst>
                                          <p:attrName>style.visibility</p:attrName>
                                        </p:attrNameLst>
                                      </p:cBhvr>
                                      <p:to>
                                        <p:strVal val="visible"/>
                                      </p:to>
                                    </p:set>
                                    <p:animEffect transition="in" filter="fade">
                                      <p:cBhvr>
                                        <p:cTn id="16" dur="500"/>
                                        <p:tgtEl>
                                          <p:spTgt spid="12800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8003">
                                            <p:txEl>
                                              <p:pRg st="3" end="3"/>
                                            </p:txEl>
                                          </p:spTgt>
                                        </p:tgtEl>
                                        <p:attrNameLst>
                                          <p:attrName>style.visibility</p:attrName>
                                        </p:attrNameLst>
                                      </p:cBhvr>
                                      <p:to>
                                        <p:strVal val="visible"/>
                                      </p:to>
                                    </p:set>
                                    <p:animEffect transition="in" filter="fade">
                                      <p:cBhvr>
                                        <p:cTn id="21" dur="500"/>
                                        <p:tgtEl>
                                          <p:spTgt spid="1280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0"/>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97B6A142-43B0-4EBA-AAF6-3E926F6EF505}"/>
              </a:ext>
            </a:extLst>
          </p:cNvPr>
          <p:cNvSpPr>
            <a:spLocks noGrp="1" noChangeArrowheads="1"/>
          </p:cNvSpPr>
          <p:nvPr>
            <p:ph type="title"/>
          </p:nvPr>
        </p:nvSpPr>
        <p:spPr/>
        <p:txBody>
          <a:bodyPr/>
          <a:lstStyle/>
          <a:p>
            <a:pPr>
              <a:defRPr/>
            </a:pPr>
            <a:r>
              <a:rPr lang="en-US"/>
              <a:t>Summary</a:t>
            </a:r>
          </a:p>
        </p:txBody>
      </p:sp>
      <p:sp>
        <p:nvSpPr>
          <p:cNvPr id="130051" name="Rectangle 6">
            <a:extLst>
              <a:ext uri="{FF2B5EF4-FFF2-40B4-BE49-F238E27FC236}">
                <a16:creationId xmlns:a16="http://schemas.microsoft.com/office/drawing/2014/main" id="{F8C052DC-1437-4A38-B9B5-4791F91CAC6D}"/>
              </a:ext>
            </a:extLst>
          </p:cNvPr>
          <p:cNvSpPr>
            <a:spLocks noGrp="1" noChangeArrowheads="1"/>
          </p:cNvSpPr>
          <p:nvPr>
            <p:ph type="body" idx="1"/>
          </p:nvPr>
        </p:nvSpPr>
        <p:spPr/>
        <p:txBody>
          <a:bodyPr/>
          <a:lstStyle/>
          <a:p>
            <a:r>
              <a:rPr lang="en-US" altLang="en-US" dirty="0"/>
              <a:t>The Strategy design pattern</a:t>
            </a:r>
          </a:p>
          <a:p>
            <a:pPr lvl="1"/>
            <a:endParaRPr lang="en-US" altLang="en-US" dirty="0"/>
          </a:p>
          <a:p>
            <a:r>
              <a:rPr lang="en-US" altLang="en-US" dirty="0"/>
              <a:t>Design Principles</a:t>
            </a:r>
          </a:p>
          <a:p>
            <a:pPr lvl="1"/>
            <a:r>
              <a:rPr lang="en-US" altLang="en-US" dirty="0"/>
              <a:t>Encapsulate what changes</a:t>
            </a:r>
          </a:p>
          <a:p>
            <a:pPr lvl="1"/>
            <a:r>
              <a:rPr lang="en-US" altLang="en-US" dirty="0"/>
              <a:t>Has-a is better than Is-a</a:t>
            </a:r>
          </a:p>
        </p:txBody>
      </p:sp>
      <p:graphicFrame>
        <p:nvGraphicFramePr>
          <p:cNvPr id="130052" name="Object 4">
            <a:extLst>
              <a:ext uri="{FF2B5EF4-FFF2-40B4-BE49-F238E27FC236}">
                <a16:creationId xmlns:a16="http://schemas.microsoft.com/office/drawing/2014/main" id="{21A3C58B-CDE7-4C19-8F4B-599C998F41DB}"/>
              </a:ext>
            </a:extLst>
          </p:cNvPr>
          <p:cNvGraphicFramePr>
            <a:graphicFrameLocks noGrp="1" noChangeAspect="1"/>
          </p:cNvGraphicFramePr>
          <p:nvPr>
            <p:ph idx="4294967295"/>
          </p:nvPr>
        </p:nvGraphicFramePr>
        <p:xfrm>
          <a:off x="8229600" y="0"/>
          <a:ext cx="914400" cy="730250"/>
        </p:xfrm>
        <a:graphic>
          <a:graphicData uri="http://schemas.openxmlformats.org/presentationml/2006/ole">
            <mc:AlternateContent xmlns:mc="http://schemas.openxmlformats.org/markup-compatibility/2006">
              <mc:Choice xmlns:v="urn:schemas-microsoft-com:vml" Requires="v">
                <p:oleObj name="Clip" r:id="rId6" imgW="3709988" imgH="2963863" progId="MS_ClipArt_Gallery.2">
                  <p:embed/>
                </p:oleObj>
              </mc:Choice>
              <mc:Fallback>
                <p:oleObj name="Clip" r:id="rId6" imgW="3709988" imgH="2963863" progId="MS_ClipArt_Gallery.2">
                  <p:embed/>
                  <p:pic>
                    <p:nvPicPr>
                      <p:cNvPr id="130052" name="Object 4">
                        <a:extLst>
                          <a:ext uri="{FF2B5EF4-FFF2-40B4-BE49-F238E27FC236}">
                            <a16:creationId xmlns:a16="http://schemas.microsoft.com/office/drawing/2014/main" id="{21A3C58B-CDE7-4C19-8F4B-599C998F41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0"/>
                        <a:ext cx="914400"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 name="Audio 12">
            <a:hlinkClick r:id="" action="ppaction://media"/>
            <a:extLst>
              <a:ext uri="{FF2B5EF4-FFF2-40B4-BE49-F238E27FC236}">
                <a16:creationId xmlns:a16="http://schemas.microsoft.com/office/drawing/2014/main" id="{124AB976-F58E-D0B4-D338-CD57B0321BF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sp>
        <p:nvSpPr>
          <p:cNvPr id="16" name="Slide Number Placeholder 3">
            <a:extLst>
              <a:ext uri="{FF2B5EF4-FFF2-40B4-BE49-F238E27FC236}">
                <a16:creationId xmlns:a16="http://schemas.microsoft.com/office/drawing/2014/main" id="{9A45897C-91E7-381F-E423-12E498BF2A95}"/>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25</a:t>
            </a:fld>
            <a:endParaRPr kumimoji="0" lang="en-US" altLang="en-US" sz="1200" b="0" dirty="0"/>
          </a:p>
        </p:txBody>
      </p:sp>
    </p:spTree>
    <p:custDataLst>
      <p:tags r:id="rId1"/>
    </p:custDataLst>
    <p:extLst>
      <p:ext uri="{BB962C8B-B14F-4D97-AF65-F5344CB8AC3E}">
        <p14:creationId xmlns:p14="http://schemas.microsoft.com/office/powerpoint/2010/main" val="2186019429"/>
      </p:ext>
    </p:extLst>
  </p:cSld>
  <p:clrMapOvr>
    <a:masterClrMapping/>
  </p:clrMapOvr>
  <mc:AlternateContent xmlns:mc="http://schemas.openxmlformats.org/markup-compatibility/2006">
    <mc:Choice xmlns:p14="http://schemas.microsoft.com/office/powerpoint/2010/main" Requires="p14">
      <p:transition spd="slow" advTm="46818">
        <p14:honeycomb/>
      </p:transition>
    </mc:Choice>
    <mc:Fallback>
      <p:transition spd="slow" advTm="468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D6779-7BF9-4CCD-A141-826550D7899F}"/>
              </a:ext>
            </a:extLst>
          </p:cNvPr>
          <p:cNvSpPr>
            <a:spLocks noGrp="1"/>
          </p:cNvSpPr>
          <p:nvPr>
            <p:ph type="title"/>
          </p:nvPr>
        </p:nvSpPr>
        <p:spPr/>
        <p:txBody>
          <a:bodyPr/>
          <a:lstStyle/>
          <a:p>
            <a:pPr>
              <a:defRPr/>
            </a:pPr>
            <a:r>
              <a:rPr lang="en-US" dirty="0"/>
              <a:t>Example Problem – Duck Sim</a:t>
            </a:r>
            <a:endParaRPr lang="en-SG" dirty="0"/>
          </a:p>
        </p:txBody>
      </p:sp>
      <p:sp>
        <p:nvSpPr>
          <p:cNvPr id="27651" name="Content Placeholder 2">
            <a:extLst>
              <a:ext uri="{FF2B5EF4-FFF2-40B4-BE49-F238E27FC236}">
                <a16:creationId xmlns:a16="http://schemas.microsoft.com/office/drawing/2014/main" id="{14000B44-F7DC-454D-9DFD-429A33930453}"/>
              </a:ext>
            </a:extLst>
          </p:cNvPr>
          <p:cNvSpPr>
            <a:spLocks noGrp="1"/>
          </p:cNvSpPr>
          <p:nvPr>
            <p:ph idx="1"/>
          </p:nvPr>
        </p:nvSpPr>
        <p:spPr>
          <a:xfrm>
            <a:off x="665163" y="1143000"/>
            <a:ext cx="7848600" cy="5029200"/>
          </a:xfrm>
        </p:spPr>
        <p:txBody>
          <a:bodyPr/>
          <a:lstStyle/>
          <a:p>
            <a:pPr marL="0" indent="0">
              <a:buFont typeface="Wingdings" panose="05000000000000000000" pitchFamily="2" charset="2"/>
              <a:buNone/>
            </a:pPr>
            <a:r>
              <a:rPr lang="en-US" altLang="en-US" sz="2000" dirty="0">
                <a:latin typeface="Courier" pitchFamily="49" charset="0"/>
              </a:rPr>
              <a:t>abstract class Duck {</a:t>
            </a:r>
          </a:p>
          <a:p>
            <a:pPr marL="0" indent="0">
              <a:buFont typeface="Wingdings" panose="05000000000000000000" pitchFamily="2" charset="2"/>
              <a:buNone/>
            </a:pPr>
            <a:r>
              <a:rPr lang="en-US" altLang="en-US" sz="2000" dirty="0">
                <a:latin typeface="Courier" pitchFamily="49" charset="0"/>
              </a:rPr>
              <a:t>  public abstract void display();</a:t>
            </a:r>
          </a:p>
          <a:p>
            <a:pPr marL="0" indent="0">
              <a:buFont typeface="Wingdings" panose="05000000000000000000" pitchFamily="2" charset="2"/>
              <a:buNone/>
            </a:pPr>
            <a:r>
              <a:rPr lang="en-US" altLang="en-US" sz="2000" dirty="0">
                <a:latin typeface="Courier" pitchFamily="49" charset="0"/>
              </a:rPr>
              <a:t>  public void quack()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t>
            </a:r>
            <a:r>
              <a:rPr lang="en-US" altLang="en-US" sz="2000" dirty="0">
                <a:solidFill>
                  <a:srgbClr val="00B050"/>
                </a:solidFill>
                <a:latin typeface="Courier" pitchFamily="49" charset="0"/>
              </a:rPr>
              <a:t>Quack</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public void swim()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t>
            </a:r>
            <a:r>
              <a:rPr lang="en-US" altLang="en-US" sz="2000" dirty="0" err="1">
                <a:solidFill>
                  <a:srgbClr val="00B050"/>
                </a:solidFill>
                <a:latin typeface="Courier" pitchFamily="49" charset="0"/>
              </a:rPr>
              <a:t>Splish</a:t>
            </a:r>
            <a:r>
              <a:rPr lang="en-US" altLang="en-US" sz="2000" dirty="0">
                <a:solidFill>
                  <a:srgbClr val="00B050"/>
                </a:solidFill>
                <a:latin typeface="Courier" pitchFamily="49" charset="0"/>
              </a:rPr>
              <a:t> splash</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class </a:t>
            </a:r>
            <a:r>
              <a:rPr lang="en-US" altLang="en-US" sz="2000" dirty="0" err="1">
                <a:latin typeface="Courier" pitchFamily="49" charset="0"/>
              </a:rPr>
              <a:t>MallardDuck</a:t>
            </a:r>
            <a:r>
              <a:rPr lang="en-US" altLang="en-US" sz="2000" dirty="0">
                <a:latin typeface="Courier" pitchFamily="49" charset="0"/>
              </a:rPr>
              <a:t>: Duck {</a:t>
            </a:r>
          </a:p>
          <a:p>
            <a:pPr marL="0" indent="0">
              <a:buFont typeface="Wingdings" panose="05000000000000000000" pitchFamily="2" charset="2"/>
              <a:buNone/>
            </a:pPr>
            <a:r>
              <a:rPr lang="en-US" altLang="en-US" sz="2000" dirty="0">
                <a:latin typeface="Courier" pitchFamily="49" charset="0"/>
              </a:rPr>
              <a:t>  public override void display() {</a:t>
            </a:r>
          </a:p>
          <a:p>
            <a:pPr marL="0" indent="0">
              <a:buFont typeface="Wingdings" panose="05000000000000000000" pitchFamily="2" charset="2"/>
              <a:buNone/>
            </a:pPr>
            <a:r>
              <a:rPr lang="en-US" altLang="en-US" sz="2000" dirty="0">
                <a:latin typeface="Courier" pitchFamily="49" charset="0"/>
              </a:rPr>
              <a:t>    // implementation</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a:t>
            </a:r>
          </a:p>
        </p:txBody>
      </p:sp>
      <p:pic>
        <p:nvPicPr>
          <p:cNvPr id="15" name="Audio 14">
            <a:hlinkClick r:id="" action="ppaction://media"/>
            <a:extLst>
              <a:ext uri="{FF2B5EF4-FFF2-40B4-BE49-F238E27FC236}">
                <a16:creationId xmlns:a16="http://schemas.microsoft.com/office/drawing/2014/main" id="{9A92BA70-5D9F-3FF8-4B3C-4ABF57542EA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3FC4E150-C460-5526-6B31-11615C31A338}"/>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3</a:t>
            </a:fld>
            <a:endParaRPr kumimoji="0" lang="en-US" altLang="en-US" sz="1200" b="0" dirty="0"/>
          </a:p>
        </p:txBody>
      </p:sp>
    </p:spTree>
  </p:cSld>
  <p:clrMapOvr>
    <a:masterClrMapping/>
  </p:clrMapOvr>
  <mc:AlternateContent xmlns:mc="http://schemas.openxmlformats.org/markup-compatibility/2006" xmlns:p14="http://schemas.microsoft.com/office/powerpoint/2010/main">
    <mc:Choice Requires="p14">
      <p:transition spd="slow" advTm="28334">
        <p14:honeycomb/>
      </p:transition>
    </mc:Choice>
    <mc:Fallback xmlns="">
      <p:transition spd="slow" advTm="283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FE60-C905-4FD6-B123-314E08C10BF6}"/>
              </a:ext>
            </a:extLst>
          </p:cNvPr>
          <p:cNvSpPr>
            <a:spLocks noGrp="1"/>
          </p:cNvSpPr>
          <p:nvPr>
            <p:ph type="title"/>
          </p:nvPr>
        </p:nvSpPr>
        <p:spPr/>
        <p:txBody>
          <a:bodyPr/>
          <a:lstStyle/>
          <a:p>
            <a:pPr>
              <a:defRPr/>
            </a:pPr>
            <a:r>
              <a:rPr lang="en-US"/>
              <a:t>New Requirement</a:t>
            </a:r>
            <a:endParaRPr lang="en-SG"/>
          </a:p>
        </p:txBody>
      </p:sp>
      <p:sp>
        <p:nvSpPr>
          <p:cNvPr id="18435" name="Content Placeholder 2">
            <a:extLst>
              <a:ext uri="{FF2B5EF4-FFF2-40B4-BE49-F238E27FC236}">
                <a16:creationId xmlns:a16="http://schemas.microsoft.com/office/drawing/2014/main" id="{082F3CB3-890F-40F3-8F21-0E993EB48290}"/>
              </a:ext>
            </a:extLst>
          </p:cNvPr>
          <p:cNvSpPr>
            <a:spLocks noGrp="1"/>
          </p:cNvSpPr>
          <p:nvPr>
            <p:ph idx="1"/>
          </p:nvPr>
        </p:nvSpPr>
        <p:spPr/>
        <p:txBody>
          <a:bodyPr/>
          <a:lstStyle/>
          <a:p>
            <a:r>
              <a:rPr lang="en-US" altLang="en-US" dirty="0"/>
              <a:t>New requirement: now ducks can fly</a:t>
            </a:r>
          </a:p>
          <a:p>
            <a:r>
              <a:rPr lang="en-US" altLang="en-US" dirty="0"/>
              <a:t>New design:</a:t>
            </a:r>
            <a:endParaRPr lang="en-SG" altLang="en-US" dirty="0"/>
          </a:p>
        </p:txBody>
      </p:sp>
      <p:pic>
        <p:nvPicPr>
          <p:cNvPr id="18437" name="Picture 2">
            <a:extLst>
              <a:ext uri="{FF2B5EF4-FFF2-40B4-BE49-F238E27FC236}">
                <a16:creationId xmlns:a16="http://schemas.microsoft.com/office/drawing/2014/main" id="{578B49E8-CA56-477E-9F1B-82719F4DD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2590800"/>
            <a:ext cx="3998913" cy="316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8" name="TextBox 5">
            <a:extLst>
              <a:ext uri="{FF2B5EF4-FFF2-40B4-BE49-F238E27FC236}">
                <a16:creationId xmlns:a16="http://schemas.microsoft.com/office/drawing/2014/main" id="{90DFBE11-6B34-42A2-9B0A-931D2A243FCC}"/>
              </a:ext>
            </a:extLst>
          </p:cNvPr>
          <p:cNvSpPr txBox="1">
            <a:spLocks noChangeArrowheads="1"/>
          </p:cNvSpPr>
          <p:nvPr/>
        </p:nvSpPr>
        <p:spPr bwMode="auto">
          <a:xfrm>
            <a:off x="5486400" y="5148263"/>
            <a:ext cx="1822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a:latin typeface="Verdana" panose="020B0604030504040204" pitchFamily="34" charset="0"/>
              </a:rPr>
              <a:t>… (other ducks)</a:t>
            </a:r>
            <a:endParaRPr kumimoji="0" lang="en-SG" altLang="en-US" sz="1600" b="0">
              <a:latin typeface="Verdana" panose="020B0604030504040204" pitchFamily="34" charset="0"/>
            </a:endParaRPr>
          </a:p>
        </p:txBody>
      </p:sp>
      <p:cxnSp>
        <p:nvCxnSpPr>
          <p:cNvPr id="18439" name="Straight Arrow Connector 6">
            <a:extLst>
              <a:ext uri="{FF2B5EF4-FFF2-40B4-BE49-F238E27FC236}">
                <a16:creationId xmlns:a16="http://schemas.microsoft.com/office/drawing/2014/main" id="{DB50E3E8-3716-4B5E-92F7-1F529424B182}"/>
              </a:ext>
            </a:extLst>
          </p:cNvPr>
          <p:cNvCxnSpPr>
            <a:cxnSpLocks noChangeShapeType="1"/>
          </p:cNvCxnSpPr>
          <p:nvPr/>
        </p:nvCxnSpPr>
        <p:spPr bwMode="auto">
          <a:xfrm flipH="1">
            <a:off x="2895600" y="3733800"/>
            <a:ext cx="2590800" cy="304800"/>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8440" name="TextBox 7">
            <a:extLst>
              <a:ext uri="{FF2B5EF4-FFF2-40B4-BE49-F238E27FC236}">
                <a16:creationId xmlns:a16="http://schemas.microsoft.com/office/drawing/2014/main" id="{1F8D78F1-BE25-432B-A166-D808B4165619}"/>
              </a:ext>
            </a:extLst>
          </p:cNvPr>
          <p:cNvSpPr txBox="1">
            <a:spLocks noChangeArrowheads="1"/>
          </p:cNvSpPr>
          <p:nvPr/>
        </p:nvSpPr>
        <p:spPr bwMode="auto">
          <a:xfrm>
            <a:off x="5499100" y="3548063"/>
            <a:ext cx="23415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a:latin typeface="Verdana" panose="020B0604030504040204" pitchFamily="34" charset="0"/>
              </a:rPr>
              <a:t>newly added method</a:t>
            </a:r>
            <a:endParaRPr kumimoji="0" lang="en-SG" altLang="en-US" sz="1600" b="0">
              <a:latin typeface="Verdana" panose="020B0604030504040204" pitchFamily="34" charset="0"/>
            </a:endParaRPr>
          </a:p>
        </p:txBody>
      </p:sp>
      <p:pic>
        <p:nvPicPr>
          <p:cNvPr id="18" name="Audio 17">
            <a:hlinkClick r:id="" action="ppaction://media"/>
            <a:extLst>
              <a:ext uri="{FF2B5EF4-FFF2-40B4-BE49-F238E27FC236}">
                <a16:creationId xmlns:a16="http://schemas.microsoft.com/office/drawing/2014/main" id="{065497AD-762D-FF57-7DB6-3211CEC22AB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12723922-E9A2-5592-97A6-B76F3C73E040}"/>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4</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19447">
        <p14:honeycomb/>
      </p:transition>
    </mc:Choice>
    <mc:Fallback xmlns="">
      <p:transition spd="slow" advTm="194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18435">
                                            <p:txEl>
                                              <p:pRg st="1" end="1"/>
                                            </p:txEl>
                                          </p:spTgt>
                                        </p:tgtEl>
                                        <p:attrNameLst>
                                          <p:attrName>style.visibility</p:attrName>
                                        </p:attrNameLst>
                                      </p:cBhvr>
                                      <p:to>
                                        <p:strVal val="visible"/>
                                      </p:to>
                                    </p:set>
                                    <p:animEffect transition="in" filter="fade">
                                      <p:cBhvr>
                                        <p:cTn id="11" dur="500"/>
                                        <p:tgtEl>
                                          <p:spTgt spid="18435">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8437"/>
                                        </p:tgtEl>
                                        <p:attrNameLst>
                                          <p:attrName>style.visibility</p:attrName>
                                        </p:attrNameLst>
                                      </p:cBhvr>
                                      <p:to>
                                        <p:strVal val="visible"/>
                                      </p:to>
                                    </p:set>
                                    <p:animEffect transition="in" filter="fade">
                                      <p:cBhvr>
                                        <p:cTn id="14" dur="500"/>
                                        <p:tgtEl>
                                          <p:spTgt spid="18437"/>
                                        </p:tgtEl>
                                      </p:cBhvr>
                                    </p:animEffect>
                                  </p:childTnLst>
                                </p:cTn>
                              </p:par>
                              <p:par>
                                <p:cTn id="15" presetID="10" presetClass="entr" presetSubtype="0" fill="hold" nodeType="withEffect">
                                  <p:stCondLst>
                                    <p:cond delay="0"/>
                                  </p:stCondLst>
                                  <p:childTnLst>
                                    <p:set>
                                      <p:cBhvr>
                                        <p:cTn id="16" dur="1" fill="hold">
                                          <p:stCondLst>
                                            <p:cond delay="0"/>
                                          </p:stCondLst>
                                        </p:cTn>
                                        <p:tgtEl>
                                          <p:spTgt spid="18439"/>
                                        </p:tgtEl>
                                        <p:attrNameLst>
                                          <p:attrName>style.visibility</p:attrName>
                                        </p:attrNameLst>
                                      </p:cBhvr>
                                      <p:to>
                                        <p:strVal val="visible"/>
                                      </p:to>
                                    </p:set>
                                    <p:animEffect transition="in" filter="fade">
                                      <p:cBhvr>
                                        <p:cTn id="17" dur="500"/>
                                        <p:tgtEl>
                                          <p:spTgt spid="1843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440"/>
                                        </p:tgtEl>
                                        <p:attrNameLst>
                                          <p:attrName>style.visibility</p:attrName>
                                        </p:attrNameLst>
                                      </p:cBhvr>
                                      <p:to>
                                        <p:strVal val="visible"/>
                                      </p:to>
                                    </p:set>
                                    <p:animEffect transition="in" filter="fade">
                                      <p:cBhvr>
                                        <p:cTn id="20" dur="500"/>
                                        <p:tgtEl>
                                          <p:spTgt spid="184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438"/>
                                        </p:tgtEl>
                                        <p:attrNameLst>
                                          <p:attrName>style.visibility</p:attrName>
                                        </p:attrNameLst>
                                      </p:cBhvr>
                                      <p:to>
                                        <p:strVal val="visible"/>
                                      </p:to>
                                    </p:set>
                                    <p:animEffect transition="in" filter="fade">
                                      <p:cBhvr>
                                        <p:cTn id="23"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18"/>
                </p:tgtEl>
              </p:cMediaNode>
            </p:audio>
          </p:childTnLst>
        </p:cTn>
      </p:par>
    </p:tnLst>
    <p:bldLst>
      <p:bldP spid="18438" grpId="0"/>
      <p:bldP spid="184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a:extLst>
              <a:ext uri="{FF2B5EF4-FFF2-40B4-BE49-F238E27FC236}">
                <a16:creationId xmlns:a16="http://schemas.microsoft.com/office/drawing/2014/main" id="{C4B8DCC2-FD32-410E-9BD0-18D14706E61F}"/>
              </a:ext>
            </a:extLst>
          </p:cNvPr>
          <p:cNvSpPr>
            <a:spLocks noGrp="1"/>
          </p:cNvSpPr>
          <p:nvPr>
            <p:ph idx="1"/>
          </p:nvPr>
        </p:nvSpPr>
        <p:spPr/>
        <p:txBody>
          <a:bodyPr/>
          <a:lstStyle/>
          <a:p>
            <a:r>
              <a:rPr lang="en-US" altLang="en-US"/>
              <a:t>Oops! Now rubber ducks can fly!</a:t>
            </a:r>
            <a:endParaRPr lang="en-SG" altLang="en-US"/>
          </a:p>
        </p:txBody>
      </p:sp>
      <p:sp>
        <p:nvSpPr>
          <p:cNvPr id="2" name="Title 1">
            <a:extLst>
              <a:ext uri="{FF2B5EF4-FFF2-40B4-BE49-F238E27FC236}">
                <a16:creationId xmlns:a16="http://schemas.microsoft.com/office/drawing/2014/main" id="{B6BA54CA-C58E-468E-942F-4F461AA1BBB0}"/>
              </a:ext>
            </a:extLst>
          </p:cNvPr>
          <p:cNvSpPr>
            <a:spLocks noGrp="1"/>
          </p:cNvSpPr>
          <p:nvPr>
            <p:ph type="title"/>
          </p:nvPr>
        </p:nvSpPr>
        <p:spPr/>
        <p:txBody>
          <a:bodyPr/>
          <a:lstStyle/>
          <a:p>
            <a:pPr>
              <a:defRPr/>
            </a:pPr>
            <a:r>
              <a:rPr lang="en-US"/>
              <a:t>New Requirement</a:t>
            </a:r>
            <a:endParaRPr lang="en-SG"/>
          </a:p>
        </p:txBody>
      </p:sp>
      <p:sp>
        <p:nvSpPr>
          <p:cNvPr id="31749" name="AutoShape 6" descr="data:image/jpeg;base64,/9j/4AAQSkZJRgABAQAAAQABAAD/2wCEAAkGBg0QEBAQDw8QEA0SEQ8SDxAPDxAOEA8QExQVFBUUEhMXJyYfGhkjGRUSHy8sIycpLSwsFh4xQTAqNSYrLSkBCQoKBQUFDQUFDSkYEhgpKSkpKSkpKSkpKSkpKSkpKSkpKSkpKSkpKSkpKSkpKSkpKSkpKSkpKSkpKSkpKSkpKf/AABEIAOEA4QMBIgACEQEDEQH/xAAcAAEAAwADAQEAAAAAAAAAAAAABgcIAQMFBAL/xABHEAABAwIBBwYLBgQFBQEAAAABAAIDBBEFBgcSITFBUQgTFGFxgRciI0JTVJGSlKHSMlJicoKiFTNDsSRzg5PBRLKzw9EW/8QAFAEBAAAAAAAAAAAAAAAAAAAAAP/EABQRAQAAAAAAAAAAAAAAAAAAAAD/2gAMAwEAAhEDEQA/ALxREQEREBERAREQEREBERAREQEREBERAREQEREBERAREQEREBERAREQEREBERAREQEREBERAREQEREBERAREQEREBERAREQEREBERAREQEREBERAREQERVtl9nsocPLoKYNq60XBa13kIXbPKPG0g+a3hrIQWNLK1oLnODWgEuc4hoAG8k7AoPj+erAqS7RUGpkHmUjedH+4bM/cs75UZeYniTiauoc5l7thZ5OBnZGNXebnrUfQXhiXKVdcimw8W3OnnJJ/QwaveXiyco3GCfFp6Fo4GKd3z01VKILVj5RuMA+NBQuHDmp2/PTXtYbylX3AqcPaRvdBOWkdjHg394KkEQamwHPbgVUQ0zupZD5tU3mh/uC7PaQp1DMx7Q5jmuY4Xa5pDmuHEEaiFh9e9kxlxiWGvDqSoext7uicdOF/wCaM6u8WPWg2KirPIHPfRV5bBVhtJWGwbd3+HmdwY8/ZJ4O7iVZiAiIgIiICIiAiIgIiICIiAiIgIiIC4e8AEkgAAkkmwAG8lcqis+ec0lz8Ko32aNVdI063H0APAed7u5wIfJnUz1PnL6LDJCymF2zVTDZ8+4tiPmx9e13UNtOIpPkJm/rMXm5uAaEDCOfqHg83EDu/E87gPkNaCPUdFLM9sUMb5ZXmzGRtL3uPANGsq08l+T1iE4a+ulZRxnXzbQJpyOsA6LfaT1K58jsgcPwqPQpo/KkWlqH2dNL2u3DqFh/dSNBX2EZjMBgA04JKl/3qiVx/YzRb7QpHT5B4NH9jDaIdZpYXH2kEr3kQeFPkHgzxZ+G0R6+iwtPtAuo7i2Y3AJwdGnfTPPn08r2/sfpN+Sn6IM75UcnmuhDpKGZtWwXPNPAhntwFzou9rexVXW0E0Ejopo3xStNnxyNLHtPWDrW3FHsr8hcPxSLQqohzgBEU7LNmiP4XcOo3HUgx6rfzV56JKYso8SkL6TU2GocS59PuDZD50fXtb1jZCsvc3lZhE2jKOcpnk8xUtaQyQbbOHmvttB7rjWoqg3DHI1wDmkFpAIINwQdYIO8L9Khcxuc0sczC6x943G1FI4/y3n+iSfNPm8Dq3i19ICIiAiIgIiICIiAiIgIiICIiCH508tBhdA+VhHSpfJUw1G0jhrfbg0XPbojesnSSOcS5xLnEkuJNySdZJO8qws+WVBrMTfC114KMGBgvq53bM7t0vF/0wq7QSDIfI6fFatlNF4rftTS2u2GIEaTjxOsADeSO1ayyfyfpqCnjpqZmhDGNW9znHa953uJ1kqL5osiRhtAznG2rKgNlqCR4zbjxIv0tPvFynKAiIgIiICIiAiIg+DHcDpq2nkpqmMSQyCzgdoO5zTucDrBWTsvMi58Kq308l3Rnx6eW1hNETqPU4bCNxHAgnYChedfIpuJ0D2sbergDpaU7y4Dxo+x4Fu0NO5BlFriCCCQQbgjUQRwWrc0+W38UoGukcDVwWiqeLnAeLJb8Q19odwWUiFPsymVJosUiY51oKq1PICdQe4+Sd2h9h2PKDUiIiAiIgIiICIiAiIgLy8oMqKGgj52sqGQs16IcbveRuYweM49gUDzm554cPL6Wi0J68XD3HxoqY/it9p/VsG/gs84vjNTVyunqpnzTO2vkNzbgNwA4DUEFzZR8o8AlmHUl+E1USAesRMP93dygGJ54cfnJvXPiadjadrIAOwtGl7SoWu2npZJHBsbHvedjWNL3HuGtB+ZZXPc573Fz3Euc5xJc5xNySd5JSKVzXNc02c0hzTqNiDcbV7sWb7Gni7cMrbcTSytv7Qvnr8j8UgGlPQ1cTR5z6aVrfetZBMMGz945AQJnxVbNVxNEGOt1Pj0dfbdWZkxn+wqpIZVNfRSmwvIedgJ/wAxouP1NA61mtEG3qepjkY2SN7ZI3C7HscHscOLXDUQu1Y6yXy4xLDX6VJUOYy93Qu8eF/5ozq7xY9au/I/P/QVOjHXt6HObDnLl9M4/m2s77j8SC1kXXT1DJGtfG9r43C7XscHNcOIcNRC7EBERAREQEREGUc8GToosWqGtFoprVEQ2ANluXAdQkEg7AFDYpHNcHNJDgQWkaiCNYI71d/KVw0f4CpA1+XheerxXsH/AJFRqDaOTeLCro6apFvLQRSEDYHOaC4dxuO5ekoBmMrecwWnF7mJ88R7pHPA9jwp+gIiICIiAiIgKq882dE0DOg0b7V8jbySNOulidstwkcNnAa97VOcs8p4sNop6uSx0G2jZ6SV2pjO82vwAJ3LIOJYjNUzSTzPL5pXufI473ONz2D+yD5nOJJJNydZJ1klfbg2CVVZM2npYnTTu+yxg3by4nUGjeTqC/WA4FUV1RFS07NOaV1mjYGjaXOO5oFyeoLVuQmQVJhNOIoQHTuANRUEePM//hg3Dd1m5IQXI3k+UsQbJib+kTajzEbnMgZ1OcLOefdHUVauG4RTUzObpoIoI/uxRtjHfo7V9aICIiCO5Q5vsJrwek0kTpD/AFWDmpgePOMsT33Cp7LDk9VUOlLhsnSYxc8xKWsnA/C7U1/7T1FaDRBiOtoZoXuimjfFK02dHIxzHtPW06wuhbKykyQw/EWaFZTslsLNfbRlj/JIPGHtsqUyy5PlVDpS4bIaqLbzEmiyoaPwu1Nf+09RQQXIzLHFqKZjKCZ95HtaKY+Uime4gAGM6rk2FxY9a1zSc5zbOd0ed0W85zd9DTsNLRvrte9rqgsxOQUrq2Wsq4XxijOhGyVjmO6U4a7tP3GG/a9p3LQSAiIgIiICIiCp+Ue0fw2mO8VrB7YZv/gWdFoDlJ1oFJRQ731EkndHHo/+1Z/QaQ5Orj/Cpeqtmt/tQFWmqQzPZfYPhuGc3V1bY531E0hjEc0jgCGMF9FpGxl1OYc8+TrjYV7Qfxw1DB7S2yCbIvOwrKGhqxelqoJ9VzzMrJCO0A3HevRQEREBERBQHKMylL6inoGO8SFvPzAHbLJcMBHEMuf9RU2pFnCxU1WKV8xNwaiVrf8ALjPNs/a1q8zAcLdVVVPTN1GaaKK/DTcGk9wJPcgv/MJkU2mo+nyt/wATVjydxrjpgfFA/ORpdgYrVXVS0zI2MjjAbGxrWMaNjWtAAA7gF2oCIiAiIgIiICIiAiIgIiICIiAiL4MexmGjppqqY2ihjc93F1tjR1k2A6yEGfeULjYmxKOnabtpYWtcOEsvlHft5pVavsxjFJaqomqZTeWaR8j+ALiTYdQ2DsXZgWBVNdOympY+cnkvotuGizQXElx1AAAlB56K48M5NtY5t6mtghd92KN89u0ksF+y6+mt5NMoBMOIse7cJad0YPa5rnW9iCl4Z3scHsc5j2m7XNJa5p4gjWFZmRefjEKQtjrr1tLqBc4jpLBxbIft9jtZ4hRrKvNji2GgvqINKAf9RAedhH5iNbf1AKKINo5P5R0lfA2opJWyxO1G2pzHb2vadbXDgV6Sx/kNlxVYTUieA6UbrCogJsyeMHYeDhrsd3YSDrDAccp62niqqd2lDK3SadhB2FrhucCCD1hB6CIiDD80pe5zjtc4uPaTcqZ5macPxuhB2B0z+9kEjh8wFDqqnMcj4ztY9zT2tJH/AApdmerBFjdA47HSSR98kUkY+bgg1giIgIiICIiAiIgIiICIiAiIgIiICzxn0ziiql/h1K+9NC+9Q9p1TTjVog72s19rvygrQ6qLOnmWZVadZhrGx1et0tOLNjqDvczc2T5O6jrIZ5V/cnnI4xwy4lK2z5rxU190LT47/wBTgB+g8VVuQWQFRiVd0VzHxRxOvWOc0tdCwGxaQdjyQWgHrOwFaxo6OOGNkUTQyKNrWRsbqDWNFgB2ABB3IiIPy9gcCHAFpBBBFwQdoI4Kg88maOOma/EMPZo04N6mnaNUN/6kQ3MvtHm7Rqva/l1zwMe1zHtDmOaWva4XDmuFiCOBBKDECt7k+ZYuhqn4dI7yNRpPhvsZUMbcgfmYD3sbxVf5c5Ofw/EKqk16EcnkidZMTwHxknjouF+sFebhGJPpqiGoj/mQyxyt3a2ODrfJBtdFH/8A9vQek+QXKDMec7CTS4vXR2s0zvlZw0JvKi3Zp27l4OF4g+nnhnj/AJkMscrPzMcHD5hXPyjcmDemxFjdVujzkDZtdE4+2Rt/yqjkG2cMxCOohiniN4pY2SMP4XgOH919Spjk/ZctfEcLmdaWPSkpCT9uI+M+MdbTdw6ifuq50BERAREQEREBERAREQEREBERAREQdUVLG1z3tYxr5CDI5rQHSEDRBeRrJAAGvcu1EQEREBERBm/lFU7W4rE4bX0cRd1kSStv7A32KrFYOfTF21GMTNaQW08cVPcfeaC9w7nSOHcq/CD0P4/U/fPzRWf4EJvRn2FEF5ZQ4HDXUs1JMLxTMLSd7Tta4dbXAEdYWP8AKLAJ6CpmpahtpYnEE+a9u1r2/hcLEdq2ioDnWzaMxaESQ6LMQhaeZcdQlZtMTzwvcg7ieBKDMVBXSwSsmhe6OaNwfG9psWuBuCFp/NlnSp8ViEchbFiLG+UhvYSgbZIb7RxG1vZYnL9bRSwyPimY6OVji17HjRc1w2ghfinqZI3tkje5kjSHMexxa5rhsLXDWCg2+ioDI3lCzxBsWJxGdgsBUQ6LZgPxsNmv7QQe1W1gucjBawDma6DSP9OV/MSe5JYnuugkqL8ska4XaQQdhBuD3hc3QcouLpdByi4ul0HKLi6XQcouLpdByi4ul0HKLi6XQcouLpdByi4uuuoq442l0j2RsG1z3BjR3lB2qM5wMtYcKo3zvIM7gWU0R2yzEatX3RtJ4DiQvAyuz4YTRtc2neK2p12ZA68IP45tlvy6R7FnrKrK2sxOoNRVv0n7GMb4scTNzI27h8zvJQeXVVL5XvkkcXSSOc97jtc9xJcT2klSXNhk2a/FKWG14mPE0+q4EURDiD2nRb+pRYBaczL5AHDaQz1DNGuqQ1z2keNDENbIzwOvSd1kDzUFiouUQEREEIzh5rKPFm6f8iua20dQ1t9IDYyZvnN+Y+RzhlVkTiGGSc3VwloJIZK3x4ZfyP2HsNiOAWxl01lFFMx0c0bJYnCzo5Gtexw4Fp1FBiJFpHKPk+4VUEvpXyUUh81vlob/AJHG47nAdSgGJ8njGIyeZkpqhu60joX97Xiw94oKwZM5v2XFvYSP7L99Ll9I/wB9ymTsymUYNugE9YqKUj/vXHgWyj9Qd8RSfWgh3S5fSP8AfcnS5fSP99ymPgWyj9Qd8RSfWngWyj9Qd8RSfWgh3S5fSP8AfcnS5fSP99ymPgWyj9Qd8RSfWngWyj9Qd8RSfWgh3S5fSP8AfcnS5fSP99ymPgWyj9Qd8RSfWngWyj9Qd8RSfWgh3S5fSP8AfcnS5fSP99ymPgWyj9Qd8RSfWngWyj9Qd8RSfWgh3S5fSP8AfcnS5fSP99ymPgWyj9Qd8RSfWngWyj9Qd8RSfWgh3S5fSP8AfcnS5fSP99ymPgWyj9Qd8RSfWngWyj9Qd8RSfWgh3S5fSP8AfcnS5fSP99ymPgWyj9Qd8RSfWngWyj9Qd8RSfWgh3S5fSP8Afcut8rna3Ek9Zv8A3U18C2UfqDviKT61+4syWUTjboWiOLqimAHscUEFX7hhe9zWMa573ENa1oLnOcdQAA1kq3sD5ONa8g1tVDAze2EOnktwudFoPtVtZIZt8LwsXpodKe1jUTESTHjZ2xoPBoCCBZp8zBp3MrsTYOfFnU9MbOEJ2iSXcX8B5u06/s3KiICIiAiIgIiICIiAiIgIiICIiAiIgIiICIiAiIgIiICIiAiIgIiICIiAiIgIiICIiAiIgIiICIiAiIgIiICIiAiIgIiICIiAiIgIiICIiAiIgIiICIiAiIgIiICIiAiIgIiICIiAiIgIiICIiAiIgIiICIiD/9k=">
            <a:extLst>
              <a:ext uri="{FF2B5EF4-FFF2-40B4-BE49-F238E27FC236}">
                <a16:creationId xmlns:a16="http://schemas.microsoft.com/office/drawing/2014/main" id="{3F524E7C-EA22-404D-A2B0-837A9B2F4EE2}"/>
              </a:ext>
            </a:extLst>
          </p:cNvPr>
          <p:cNvSpPr>
            <a:spLocks noChangeAspect="1" noChangeArrowheads="1"/>
          </p:cNvSpPr>
          <p:nvPr/>
        </p:nvSpPr>
        <p:spPr bwMode="auto">
          <a:xfrm>
            <a:off x="20002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SG" altLang="en-US" sz="2400" b="0">
              <a:latin typeface="Verdana" panose="020B0604030504040204" pitchFamily="34" charset="0"/>
            </a:endParaRPr>
          </a:p>
        </p:txBody>
      </p:sp>
      <p:sp>
        <p:nvSpPr>
          <p:cNvPr id="31750" name="AutoShape 8" descr="data:image/jpeg;base64,/9j/4AAQSkZJRgABAQAAAQABAAD/2wCEAAkGBg0QEBAQDw8QEA0SEQ8SDxAPDxAOEA8QExQVFBUUEhMXJyYfGhkjGRUSHy8sIycpLSwsFh4xQTAqNSYrLSkBCQoKBQUFDQUFDSkYEhgpKSkpKSkpKSkpKSkpKSkpKSkpKSkpKSkpKSkpKSkpKSkpKSkpKSkpKSkpKSkpKSkpKf/AABEIAOEA4QMBIgACEQEDEQH/xAAcAAEAAwADAQEAAAAAAAAAAAAABgcIAQMFBAL/xABHEAABAwIBBwYLBgQFBQEAAAABAAIDBBEFBgcSITFBUQgTFGFxgRciI0JTVJGSlKHSMlJicoKiFTNDsSRzg5PBRLKzw9EW/8QAFAEBAAAAAAAAAAAAAAAAAAAAAP/EABQRAQAAAAAAAAAAAAAAAAAAAAD/2gAMAwEAAhEDEQA/ALxREQEREBERAREQEREBERAREQEREBERAREQEREBERAREQEREBERAREQEREBERAREQEREBERAREQEREBERAREQEREBERAREQEREBERAREQEREBERAREQERVtl9nsocPLoKYNq60XBa13kIXbPKPG0g+a3hrIQWNLK1oLnODWgEuc4hoAG8k7AoPj+erAqS7RUGpkHmUjedH+4bM/cs75UZeYniTiauoc5l7thZ5OBnZGNXebnrUfQXhiXKVdcimw8W3OnnJJ/QwaveXiyco3GCfFp6Fo4GKd3z01VKILVj5RuMA+NBQuHDmp2/PTXtYbylX3AqcPaRvdBOWkdjHg394KkEQamwHPbgVUQ0zupZD5tU3mh/uC7PaQp1DMx7Q5jmuY4Xa5pDmuHEEaiFh9e9kxlxiWGvDqSoext7uicdOF/wCaM6u8WPWg2KirPIHPfRV5bBVhtJWGwbd3+HmdwY8/ZJ4O7iVZiAiIgIiICIiAiIgIiICIiAiIgIiIC4e8AEkgAAkkmwAG8lcqis+ec0lz8Ko32aNVdI063H0APAed7u5wIfJnUz1PnL6LDJCymF2zVTDZ8+4tiPmx9e13UNtOIpPkJm/rMXm5uAaEDCOfqHg83EDu/E87gPkNaCPUdFLM9sUMb5ZXmzGRtL3uPANGsq08l+T1iE4a+ulZRxnXzbQJpyOsA6LfaT1K58jsgcPwqPQpo/KkWlqH2dNL2u3DqFh/dSNBX2EZjMBgA04JKl/3qiVx/YzRb7QpHT5B4NH9jDaIdZpYXH2kEr3kQeFPkHgzxZ+G0R6+iwtPtAuo7i2Y3AJwdGnfTPPn08r2/sfpN+Sn6IM75UcnmuhDpKGZtWwXPNPAhntwFzou9rexVXW0E0Ejopo3xStNnxyNLHtPWDrW3FHsr8hcPxSLQqohzgBEU7LNmiP4XcOo3HUgx6rfzV56JKYso8SkL6TU2GocS59PuDZD50fXtb1jZCsvc3lZhE2jKOcpnk8xUtaQyQbbOHmvttB7rjWoqg3DHI1wDmkFpAIINwQdYIO8L9Khcxuc0sczC6x943G1FI4/y3n+iSfNPm8Dq3i19ICIiAiIgIiICIiAiIgIiICIiCH508tBhdA+VhHSpfJUw1G0jhrfbg0XPbojesnSSOcS5xLnEkuJNySdZJO8qws+WVBrMTfC114KMGBgvq53bM7t0vF/0wq7QSDIfI6fFatlNF4rftTS2u2GIEaTjxOsADeSO1ayyfyfpqCnjpqZmhDGNW9znHa953uJ1kqL5osiRhtAznG2rKgNlqCR4zbjxIv0tPvFynKAiIgIiICIiAiIg+DHcDpq2nkpqmMSQyCzgdoO5zTucDrBWTsvMi58Kq308l3Rnx6eW1hNETqPU4bCNxHAgnYChedfIpuJ0D2sbergDpaU7y4Dxo+x4Fu0NO5BlFriCCCQQbgjUQRwWrc0+W38UoGukcDVwWiqeLnAeLJb8Q19odwWUiFPsymVJosUiY51oKq1PICdQe4+Sd2h9h2PKDUiIiAiIgIiICIiAiIgLy8oMqKGgj52sqGQs16IcbveRuYweM49gUDzm554cPL6Wi0J68XD3HxoqY/it9p/VsG/gs84vjNTVyunqpnzTO2vkNzbgNwA4DUEFzZR8o8AlmHUl+E1USAesRMP93dygGJ54cfnJvXPiadjadrIAOwtGl7SoWu2npZJHBsbHvedjWNL3HuGtB+ZZXPc573Fz3Euc5xJc5xNySd5JSKVzXNc02c0hzTqNiDcbV7sWb7Gni7cMrbcTSytv7Qvnr8j8UgGlPQ1cTR5z6aVrfetZBMMGz945AQJnxVbNVxNEGOt1Pj0dfbdWZkxn+wqpIZVNfRSmwvIedgJ/wAxouP1NA61mtEG3qepjkY2SN7ZI3C7HscHscOLXDUQu1Y6yXy4xLDX6VJUOYy93Qu8eF/5ozq7xY9au/I/P/QVOjHXt6HObDnLl9M4/m2s77j8SC1kXXT1DJGtfG9r43C7XscHNcOIcNRC7EBERAREQEREGUc8GToosWqGtFoprVEQ2ANluXAdQkEg7AFDYpHNcHNJDgQWkaiCNYI71d/KVw0f4CpA1+XheerxXsH/AJFRqDaOTeLCro6apFvLQRSEDYHOaC4dxuO5ekoBmMrecwWnF7mJ88R7pHPA9jwp+gIiICIiAiIgKq882dE0DOg0b7V8jbySNOulidstwkcNnAa97VOcs8p4sNop6uSx0G2jZ6SV2pjO82vwAJ3LIOJYjNUzSTzPL5pXufI473ONz2D+yD5nOJJJNydZJ1klfbg2CVVZM2npYnTTu+yxg3by4nUGjeTqC/WA4FUV1RFS07NOaV1mjYGjaXOO5oFyeoLVuQmQVJhNOIoQHTuANRUEePM//hg3Dd1m5IQXI3k+UsQbJib+kTajzEbnMgZ1OcLOefdHUVauG4RTUzObpoIoI/uxRtjHfo7V9aICIiCO5Q5vsJrwek0kTpD/AFWDmpgePOMsT33Cp7LDk9VUOlLhsnSYxc8xKWsnA/C7U1/7T1FaDRBiOtoZoXuimjfFK02dHIxzHtPW06wuhbKykyQw/EWaFZTslsLNfbRlj/JIPGHtsqUyy5PlVDpS4bIaqLbzEmiyoaPwu1Nf+09RQQXIzLHFqKZjKCZ95HtaKY+Uime4gAGM6rk2FxY9a1zSc5zbOd0ed0W85zd9DTsNLRvrte9rqgsxOQUrq2Wsq4XxijOhGyVjmO6U4a7tP3GG/a9p3LQSAiIgIiICIiCp+Ue0fw2mO8VrB7YZv/gWdFoDlJ1oFJRQ731EkndHHo/+1Z/QaQ5Orj/Cpeqtmt/tQFWmqQzPZfYPhuGc3V1bY531E0hjEc0jgCGMF9FpGxl1OYc8+TrjYV7Qfxw1DB7S2yCbIvOwrKGhqxelqoJ9VzzMrJCO0A3HevRQEREBERBQHKMylL6inoGO8SFvPzAHbLJcMBHEMuf9RU2pFnCxU1WKV8xNwaiVrf8ALjPNs/a1q8zAcLdVVVPTN1GaaKK/DTcGk9wJPcgv/MJkU2mo+nyt/wATVjydxrjpgfFA/ORpdgYrVXVS0zI2MjjAbGxrWMaNjWtAAA7gF2oCIiAiIgIiICIiAiIgIiICIiAiL4MexmGjppqqY2ihjc93F1tjR1k2A6yEGfeULjYmxKOnabtpYWtcOEsvlHft5pVavsxjFJaqomqZTeWaR8j+ALiTYdQ2DsXZgWBVNdOympY+cnkvotuGizQXElx1AAAlB56K48M5NtY5t6mtghd92KN89u0ksF+y6+mt5NMoBMOIse7cJad0YPa5rnW9iCl4Z3scHsc5j2m7XNJa5p4gjWFZmRefjEKQtjrr1tLqBc4jpLBxbIft9jtZ4hRrKvNji2GgvqINKAf9RAedhH5iNbf1AKKINo5P5R0lfA2opJWyxO1G2pzHb2vadbXDgV6Sx/kNlxVYTUieA6UbrCogJsyeMHYeDhrsd3YSDrDAccp62niqqd2lDK3SadhB2FrhucCCD1hB6CIiDD80pe5zjtc4uPaTcqZ5macPxuhB2B0z+9kEjh8wFDqqnMcj4ztY9zT2tJH/AApdmerBFjdA47HSSR98kUkY+bgg1giIgIiICIiAiIgIiICIiAiIgIiICzxn0ziiql/h1K+9NC+9Q9p1TTjVog72s19rvygrQ6qLOnmWZVadZhrGx1et0tOLNjqDvczc2T5O6jrIZ5V/cnnI4xwy4lK2z5rxU190LT47/wBTgB+g8VVuQWQFRiVd0VzHxRxOvWOc0tdCwGxaQdjyQWgHrOwFaxo6OOGNkUTQyKNrWRsbqDWNFgB2ABB3IiIPy9gcCHAFpBBBFwQdoI4Kg88maOOma/EMPZo04N6mnaNUN/6kQ3MvtHm7Rqva/l1zwMe1zHtDmOaWva4XDmuFiCOBBKDECt7k+ZYuhqn4dI7yNRpPhvsZUMbcgfmYD3sbxVf5c5Ofw/EKqk16EcnkidZMTwHxknjouF+sFebhGJPpqiGoj/mQyxyt3a2ODrfJBtdFH/8A9vQek+QXKDMec7CTS4vXR2s0zvlZw0JvKi3Zp27l4OF4g+nnhnj/AJkMscrPzMcHD5hXPyjcmDemxFjdVujzkDZtdE4+2Rt/yqjkG2cMxCOohiniN4pY2SMP4XgOH919Spjk/ZctfEcLmdaWPSkpCT9uI+M+MdbTdw6ifuq50BERAREQEREBERAREQEREBERAREQdUVLG1z3tYxr5CDI5rQHSEDRBeRrJAAGvcu1EQEREBERBm/lFU7W4rE4bX0cRd1kSStv7A32KrFYOfTF21GMTNaQW08cVPcfeaC9w7nSOHcq/CD0P4/U/fPzRWf4EJvRn2FEF5ZQ4HDXUs1JMLxTMLSd7Tta4dbXAEdYWP8AKLAJ6CpmpahtpYnEE+a9u1r2/hcLEdq2ioDnWzaMxaESQ6LMQhaeZcdQlZtMTzwvcg7ieBKDMVBXSwSsmhe6OaNwfG9psWuBuCFp/NlnSp8ViEchbFiLG+UhvYSgbZIb7RxG1vZYnL9bRSwyPimY6OVji17HjRc1w2ghfinqZI3tkje5kjSHMexxa5rhsLXDWCg2+ioDI3lCzxBsWJxGdgsBUQ6LZgPxsNmv7QQe1W1gucjBawDma6DSP9OV/MSe5JYnuugkqL8ska4XaQQdhBuD3hc3QcouLpdByi4ul0HKLi6XQcouLpdByi4ul0HKLi6XQcouLpdByi4uuuoq442l0j2RsG1z3BjR3lB2qM5wMtYcKo3zvIM7gWU0R2yzEatX3RtJ4DiQvAyuz4YTRtc2neK2p12ZA68IP45tlvy6R7FnrKrK2sxOoNRVv0n7GMb4scTNzI27h8zvJQeXVVL5XvkkcXSSOc97jtc9xJcT2klSXNhk2a/FKWG14mPE0+q4EURDiD2nRb+pRYBaczL5AHDaQz1DNGuqQ1z2keNDENbIzwOvSd1kDzUFiouUQEREEIzh5rKPFm6f8iua20dQ1t9IDYyZvnN+Y+RzhlVkTiGGSc3VwloJIZK3x4ZfyP2HsNiOAWxl01lFFMx0c0bJYnCzo5Gtexw4Fp1FBiJFpHKPk+4VUEvpXyUUh81vlob/AJHG47nAdSgGJ8njGIyeZkpqhu60joX97Xiw94oKwZM5v2XFvYSP7L99Ll9I/wB9ymTsymUYNugE9YqKUj/vXHgWyj9Qd8RSfWgh3S5fSP8AfcnS5fSP99ymPgWyj9Qd8RSfWngWyj9Qd8RSfWgh3S5fSP8AfcnS5fSP99ymPgWyj9Qd8RSfWngWyj9Qd8RSfWgh3S5fSP8AfcnS5fSP99ymPgWyj9Qd8RSfWngWyj9Qd8RSfWgh3S5fSP8AfcnS5fSP99ymPgWyj9Qd8RSfWngWyj9Qd8RSfWgh3S5fSP8AfcnS5fSP99ymPgWyj9Qd8RSfWngWyj9Qd8RSfWgh3S5fSP8AfcnS5fSP99ymPgWyj9Qd8RSfWngWyj9Qd8RSfWgh3S5fSP8AfcnS5fSP99ymPgWyj9Qd8RSfWngWyj9Qd8RSfWgh3S5fSP8Afcut8rna3Ek9Zv8A3U18C2UfqDviKT61+4syWUTjboWiOLqimAHscUEFX7hhe9zWMa573ENa1oLnOcdQAA1kq3sD5ONa8g1tVDAze2EOnktwudFoPtVtZIZt8LwsXpodKe1jUTESTHjZ2xoPBoCCBZp8zBp3MrsTYOfFnU9MbOEJ2iSXcX8B5u06/s3KiICIiAiIgIiICIiAiIgIiICIiAiIgIiICIiAiIgIiICIiAiIgIiICIiAiIgIiICIiAiIgIiICIiAiIgIiICIiAiIgIiICIiAiIgIiICIiAiIgIiICIiAiIgIiICIiAiIgIiICIiAiIgIiICIiAiIgIiICIiD/9k=">
            <a:extLst>
              <a:ext uri="{FF2B5EF4-FFF2-40B4-BE49-F238E27FC236}">
                <a16:creationId xmlns:a16="http://schemas.microsoft.com/office/drawing/2014/main" id="{AB436A43-B3F6-443B-BBD5-1329135C3880}"/>
              </a:ext>
            </a:extLst>
          </p:cNvPr>
          <p:cNvSpPr>
            <a:spLocks noChangeAspect="1" noChangeArrowheads="1"/>
          </p:cNvSpPr>
          <p:nvPr/>
        </p:nvSpPr>
        <p:spPr bwMode="auto">
          <a:xfrm>
            <a:off x="352425" y="-301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SG" altLang="en-US" sz="2400" b="0">
              <a:latin typeface="Verdana" panose="020B0604030504040204" pitchFamily="34" charset="0"/>
            </a:endParaRPr>
          </a:p>
        </p:txBody>
      </p:sp>
      <p:pic>
        <p:nvPicPr>
          <p:cNvPr id="31751" name="Picture 12" descr="http://line25.com/wp-content/uploads/2012/cloud/08.jpg">
            <a:extLst>
              <a:ext uri="{FF2B5EF4-FFF2-40B4-BE49-F238E27FC236}">
                <a16:creationId xmlns:a16="http://schemas.microsoft.com/office/drawing/2014/main" id="{DB487CEF-70AF-484F-9390-58BCBA548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2057400"/>
            <a:ext cx="97155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2" descr="http://line25.com/wp-content/uploads/2012/cloud/08.jpg">
            <a:extLst>
              <a:ext uri="{FF2B5EF4-FFF2-40B4-BE49-F238E27FC236}">
                <a16:creationId xmlns:a16="http://schemas.microsoft.com/office/drawing/2014/main" id="{DDF4387A-A127-4828-887D-9FA033FA3E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825" y="914400"/>
            <a:ext cx="97155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5">
            <a:extLst>
              <a:ext uri="{FF2B5EF4-FFF2-40B4-BE49-F238E27FC236}">
                <a16:creationId xmlns:a16="http://schemas.microsoft.com/office/drawing/2014/main" id="{FEF079CF-83A7-437D-AB8F-DA05807F5B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250" y="2209800"/>
            <a:ext cx="5784850"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5" name="Picture 4" descr="http://1.bp.blogspot.com/-e-rzcjuCpk8/T3H-mSry7PI/AAAAAAAAOrc/Z3XrqSQNrSA/s1600/rubberDuck.jpg">
            <a:extLst>
              <a:ext uri="{FF2B5EF4-FFF2-40B4-BE49-F238E27FC236}">
                <a16:creationId xmlns:a16="http://schemas.microsoft.com/office/drawing/2014/main" id="{FF00DB12-8506-459A-915F-D7E33396EC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69268">
            <a:off x="6804025" y="1365250"/>
            <a:ext cx="1289050"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Audio 11">
            <a:hlinkClick r:id="" action="ppaction://media"/>
            <a:extLst>
              <a:ext uri="{FF2B5EF4-FFF2-40B4-BE49-F238E27FC236}">
                <a16:creationId xmlns:a16="http://schemas.microsoft.com/office/drawing/2014/main" id="{0FEB7AE9-E15E-1379-935A-3938A1D020B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CB8B7199-6898-1E91-D2E6-130C7E9AE73F}"/>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5</a:t>
            </a:fld>
            <a:endParaRPr kumimoji="0" lang="en-US" altLang="en-US" sz="1200" b="0" dirty="0"/>
          </a:p>
        </p:txBody>
      </p:sp>
    </p:spTree>
  </p:cSld>
  <p:clrMapOvr>
    <a:masterClrMapping/>
  </p:clrMapOvr>
  <mc:AlternateContent xmlns:mc="http://schemas.openxmlformats.org/markup-compatibility/2006" xmlns:p14="http://schemas.microsoft.com/office/powerpoint/2010/main">
    <mc:Choice Requires="p14">
      <p:transition spd="slow" advTm="29188">
        <p14:honeycomb/>
      </p:transition>
    </mc:Choice>
    <mc:Fallback xmlns="">
      <p:transition spd="slow" advTm="29188">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2" presetClass="entr" presetSubtype="6" fill="hold" nodeType="withEffect">
                                  <p:stCondLst>
                                    <p:cond delay="0"/>
                                  </p:stCondLst>
                                  <p:childTnLst>
                                    <p:set>
                                      <p:cBhvr>
                                        <p:cTn id="8" dur="1" fill="hold">
                                          <p:stCondLst>
                                            <p:cond delay="0"/>
                                          </p:stCondLst>
                                        </p:cTn>
                                        <p:tgtEl>
                                          <p:spTgt spid="19465"/>
                                        </p:tgtEl>
                                        <p:attrNameLst>
                                          <p:attrName>style.visibility</p:attrName>
                                        </p:attrNameLst>
                                      </p:cBhvr>
                                      <p:to>
                                        <p:strVal val="visible"/>
                                      </p:to>
                                    </p:set>
                                    <p:anim calcmode="lin" valueType="num">
                                      <p:cBhvr additive="base">
                                        <p:cTn id="9" dur="1500" fill="hold"/>
                                        <p:tgtEl>
                                          <p:spTgt spid="19465"/>
                                        </p:tgtEl>
                                        <p:attrNameLst>
                                          <p:attrName>ppt_x</p:attrName>
                                        </p:attrNameLst>
                                      </p:cBhvr>
                                      <p:tavLst>
                                        <p:tav tm="0">
                                          <p:val>
                                            <p:strVal val="1+#ppt_w/2"/>
                                          </p:val>
                                        </p:tav>
                                        <p:tav tm="100000">
                                          <p:val>
                                            <p:strVal val="#ppt_x"/>
                                          </p:val>
                                        </p:tav>
                                      </p:tavLst>
                                    </p:anim>
                                    <p:anim calcmode="lin" valueType="num">
                                      <p:cBhvr additive="base">
                                        <p:cTn id="10" dur="1500" fill="hold"/>
                                        <p:tgtEl>
                                          <p:spTgt spid="194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79A06-DE3D-461F-8C8E-85D4F72D3031}"/>
              </a:ext>
            </a:extLst>
          </p:cNvPr>
          <p:cNvSpPr>
            <a:spLocks noGrp="1"/>
          </p:cNvSpPr>
          <p:nvPr>
            <p:ph type="title"/>
          </p:nvPr>
        </p:nvSpPr>
        <p:spPr/>
        <p:txBody>
          <a:bodyPr/>
          <a:lstStyle/>
          <a:p>
            <a:pPr>
              <a:defRPr/>
            </a:pPr>
            <a:r>
              <a:rPr lang="en-US"/>
              <a:t>New Requirement</a:t>
            </a:r>
            <a:endParaRPr lang="en-SG"/>
          </a:p>
        </p:txBody>
      </p:sp>
      <p:sp>
        <p:nvSpPr>
          <p:cNvPr id="33795" name="Content Placeholder 2">
            <a:extLst>
              <a:ext uri="{FF2B5EF4-FFF2-40B4-BE49-F238E27FC236}">
                <a16:creationId xmlns:a16="http://schemas.microsoft.com/office/drawing/2014/main" id="{C6A820BA-FC84-4CC8-88AA-3AA9AEF663A3}"/>
              </a:ext>
            </a:extLst>
          </p:cNvPr>
          <p:cNvSpPr>
            <a:spLocks noGrp="1"/>
          </p:cNvSpPr>
          <p:nvPr>
            <p:ph idx="1"/>
          </p:nvPr>
        </p:nvSpPr>
        <p:spPr/>
        <p:txBody>
          <a:bodyPr/>
          <a:lstStyle/>
          <a:p>
            <a:r>
              <a:rPr lang="en-US" altLang="en-US" dirty="0"/>
              <a:t>We can override the </a:t>
            </a:r>
            <a:r>
              <a:rPr lang="en-US" altLang="en-US" dirty="0">
                <a:latin typeface="Courier New" panose="02070309020205020404" pitchFamily="49" charset="0"/>
                <a:cs typeface="Courier New" panose="02070309020205020404" pitchFamily="49" charset="0"/>
              </a:rPr>
              <a:t>fly()</a:t>
            </a:r>
            <a:r>
              <a:rPr lang="en-US" altLang="en-US" dirty="0"/>
              <a:t> method in </a:t>
            </a:r>
            <a:r>
              <a:rPr lang="en-US" altLang="en-US" dirty="0" err="1">
                <a:latin typeface="Courier New" panose="02070309020205020404" pitchFamily="49" charset="0"/>
                <a:cs typeface="Courier New" panose="02070309020205020404" pitchFamily="49" charset="0"/>
              </a:rPr>
              <a:t>RubberDuck</a:t>
            </a:r>
            <a:r>
              <a:rPr lang="en-US" altLang="en-US" dirty="0"/>
              <a:t> to do nothing (like for </a:t>
            </a:r>
            <a:r>
              <a:rPr lang="en-US" altLang="en-US" dirty="0">
                <a:latin typeface="Courier New" panose="02070309020205020404" pitchFamily="49" charset="0"/>
                <a:cs typeface="Courier New" panose="02070309020205020404" pitchFamily="49" charset="0"/>
              </a:rPr>
              <a:t>quack()</a:t>
            </a:r>
            <a:r>
              <a:rPr lang="en-US" altLang="en-US" dirty="0"/>
              <a:t>)</a:t>
            </a:r>
          </a:p>
          <a:p>
            <a:r>
              <a:rPr lang="en-US" altLang="en-US" dirty="0"/>
              <a:t>But what if there are new duck types?</a:t>
            </a:r>
          </a:p>
          <a:p>
            <a:pPr lvl="1"/>
            <a:r>
              <a:rPr lang="en-US" altLang="en-US" dirty="0"/>
              <a:t>E.g., </a:t>
            </a:r>
            <a:r>
              <a:rPr lang="en-US" altLang="en-US" dirty="0" err="1"/>
              <a:t>DecoyDucks</a:t>
            </a:r>
            <a:r>
              <a:rPr lang="en-US" altLang="en-US" dirty="0"/>
              <a:t> don’t fly and don’t quack</a:t>
            </a:r>
          </a:p>
          <a:p>
            <a:pPr lvl="1"/>
            <a:r>
              <a:rPr lang="en-US" altLang="en-US" dirty="0"/>
              <a:t>E.g., </a:t>
            </a:r>
            <a:r>
              <a:rPr lang="en-US" altLang="en-US" dirty="0" err="1"/>
              <a:t>SuperDucks</a:t>
            </a:r>
            <a:r>
              <a:rPr lang="en-US" altLang="en-US" dirty="0"/>
              <a:t> fly using rockets</a:t>
            </a:r>
          </a:p>
        </p:txBody>
      </p:sp>
      <p:pic>
        <p:nvPicPr>
          <p:cNvPr id="23" name="Audio 22">
            <a:hlinkClick r:id="" action="ppaction://media"/>
            <a:extLst>
              <a:ext uri="{FF2B5EF4-FFF2-40B4-BE49-F238E27FC236}">
                <a16:creationId xmlns:a16="http://schemas.microsoft.com/office/drawing/2014/main" id="{8E24D890-39D3-A4FF-DBFC-9F917DFA10E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398D163E-BEB8-E1BA-1A89-7138416B8708}"/>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6</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36195">
        <p14:honeycomb/>
      </p:transition>
    </mc:Choice>
    <mc:Fallback xmlns="">
      <p:transition spd="slow" advTm="361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3795">
                                            <p:txEl>
                                              <p:pRg st="2" end="2"/>
                                            </p:txEl>
                                          </p:spTgt>
                                        </p:tgtEl>
                                        <p:attrNameLst>
                                          <p:attrName>style.visibility</p:attrName>
                                        </p:attrNameLst>
                                      </p:cBhvr>
                                      <p:to>
                                        <p:strVal val="visible"/>
                                      </p:to>
                                    </p:set>
                                    <p:animEffect transition="in" filter="fade">
                                      <p:cBhvr>
                                        <p:cTn id="11" dur="500"/>
                                        <p:tgtEl>
                                          <p:spTgt spid="33795">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3795">
                                            <p:txEl>
                                              <p:pRg st="3" end="3"/>
                                            </p:txEl>
                                          </p:spTgt>
                                        </p:tgtEl>
                                        <p:attrNameLst>
                                          <p:attrName>style.visibility</p:attrName>
                                        </p:attrNameLst>
                                      </p:cBhvr>
                                      <p:to>
                                        <p:strVal val="visible"/>
                                      </p:to>
                                    </p:set>
                                    <p:animEffect transition="in" filter="fade">
                                      <p:cBhvr>
                                        <p:cTn id="16" dur="500"/>
                                        <p:tgtEl>
                                          <p:spTgt spid="337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0EA86-A0FB-4302-A761-8248E5609C86}"/>
              </a:ext>
            </a:extLst>
          </p:cNvPr>
          <p:cNvSpPr>
            <a:spLocks noGrp="1"/>
          </p:cNvSpPr>
          <p:nvPr>
            <p:ph type="title"/>
          </p:nvPr>
        </p:nvSpPr>
        <p:spPr/>
        <p:txBody>
          <a:bodyPr/>
          <a:lstStyle/>
          <a:p>
            <a:pPr>
              <a:defRPr/>
            </a:pPr>
            <a:r>
              <a:rPr lang="en-US"/>
              <a:t>2</a:t>
            </a:r>
            <a:r>
              <a:rPr lang="en-US" baseline="30000"/>
              <a:t>nd</a:t>
            </a:r>
            <a:r>
              <a:rPr lang="en-US"/>
              <a:t> Attempt</a:t>
            </a:r>
            <a:endParaRPr lang="en-SG"/>
          </a:p>
        </p:txBody>
      </p:sp>
      <p:sp>
        <p:nvSpPr>
          <p:cNvPr id="35843" name="Content Placeholder 2">
            <a:extLst>
              <a:ext uri="{FF2B5EF4-FFF2-40B4-BE49-F238E27FC236}">
                <a16:creationId xmlns:a16="http://schemas.microsoft.com/office/drawing/2014/main" id="{7D03E5AB-49F8-4DB6-A2BA-9E1129D50441}"/>
              </a:ext>
            </a:extLst>
          </p:cNvPr>
          <p:cNvSpPr>
            <a:spLocks noGrp="1"/>
          </p:cNvSpPr>
          <p:nvPr>
            <p:ph idx="1"/>
          </p:nvPr>
        </p:nvSpPr>
        <p:spPr>
          <a:xfrm>
            <a:off x="381000" y="914400"/>
            <a:ext cx="8153400" cy="5181600"/>
          </a:xfrm>
        </p:spPr>
        <p:txBody>
          <a:bodyPr/>
          <a:lstStyle/>
          <a:p>
            <a:r>
              <a:rPr lang="en-US" altLang="en-US"/>
              <a:t>What if we use interfaces?</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r>
              <a:rPr lang="en-US" altLang="en-US"/>
              <a:t>What do you think of this design?</a:t>
            </a:r>
            <a:endParaRPr lang="en-SG" altLang="en-US"/>
          </a:p>
        </p:txBody>
      </p:sp>
      <p:pic>
        <p:nvPicPr>
          <p:cNvPr id="35845" name="Picture 2">
            <a:extLst>
              <a:ext uri="{FF2B5EF4-FFF2-40B4-BE49-F238E27FC236}">
                <a16:creationId xmlns:a16="http://schemas.microsoft.com/office/drawing/2014/main" id="{30443493-5A8C-474C-97D7-8F39242FA2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1752600"/>
            <a:ext cx="6615113" cy="387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a:extLst>
              <a:ext uri="{FF2B5EF4-FFF2-40B4-BE49-F238E27FC236}">
                <a16:creationId xmlns:a16="http://schemas.microsoft.com/office/drawing/2014/main" id="{F450014A-5AF2-AE7A-2C32-440EB2D7A816}"/>
              </a:ext>
            </a:extLst>
          </p:cNvPr>
          <p:cNvSpPr/>
          <p:nvPr/>
        </p:nvSpPr>
        <p:spPr bwMode="auto">
          <a:xfrm>
            <a:off x="4800600" y="2971800"/>
            <a:ext cx="1524000" cy="2652713"/>
          </a:xfrm>
          <a:prstGeom prst="ellipse">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29" name="Audio 28">
            <a:hlinkClick r:id="" action="ppaction://media"/>
            <a:extLst>
              <a:ext uri="{FF2B5EF4-FFF2-40B4-BE49-F238E27FC236}">
                <a16:creationId xmlns:a16="http://schemas.microsoft.com/office/drawing/2014/main" id="{E3C105B4-A46F-4E11-9C71-DE3715B129F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88634240-2A68-446C-67D6-132E297CFDF8}"/>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7</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35035">
        <p14:honeycomb/>
      </p:transition>
    </mc:Choice>
    <mc:Fallback xmlns="">
      <p:transition spd="slow" advTm="350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9"/>
                </p:tgtEl>
              </p:cMediaNode>
            </p:audio>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3" name="Picture 2">
            <a:extLst>
              <a:ext uri="{FF2B5EF4-FFF2-40B4-BE49-F238E27FC236}">
                <a16:creationId xmlns:a16="http://schemas.microsoft.com/office/drawing/2014/main" id="{C4CCF4FB-1528-4F91-9BEE-710CFD5660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1143000"/>
            <a:ext cx="5257800" cy="400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7F692AC4-56E0-4E22-A392-4F00672A165F}"/>
              </a:ext>
            </a:extLst>
          </p:cNvPr>
          <p:cNvSpPr>
            <a:spLocks noGrp="1"/>
          </p:cNvSpPr>
          <p:nvPr>
            <p:ph type="title"/>
          </p:nvPr>
        </p:nvSpPr>
        <p:spPr/>
        <p:txBody>
          <a:bodyPr/>
          <a:lstStyle/>
          <a:p>
            <a:pPr>
              <a:defRPr/>
            </a:pPr>
            <a:r>
              <a:rPr lang="en-US"/>
              <a:t>2</a:t>
            </a:r>
            <a:r>
              <a:rPr lang="en-US" baseline="30000"/>
              <a:t>nd</a:t>
            </a:r>
            <a:r>
              <a:rPr lang="en-US"/>
              <a:t> Attempt</a:t>
            </a:r>
            <a:endParaRPr lang="en-SG"/>
          </a:p>
        </p:txBody>
      </p:sp>
      <p:sp>
        <p:nvSpPr>
          <p:cNvPr id="37891" name="Content Placeholder 2">
            <a:extLst>
              <a:ext uri="{FF2B5EF4-FFF2-40B4-BE49-F238E27FC236}">
                <a16:creationId xmlns:a16="http://schemas.microsoft.com/office/drawing/2014/main" id="{961B35D6-7FB7-4F8B-8EFA-318FFAA56899}"/>
              </a:ext>
            </a:extLst>
          </p:cNvPr>
          <p:cNvSpPr>
            <a:spLocks noGrp="1"/>
          </p:cNvSpPr>
          <p:nvPr>
            <p:ph idx="1"/>
          </p:nvPr>
        </p:nvSpPr>
        <p:spPr/>
        <p:txBody>
          <a:bodyPr/>
          <a:lstStyle/>
          <a:p>
            <a:endParaRPr lang="en-US" altLang="en-US"/>
          </a:p>
          <a:p>
            <a:endParaRPr lang="en-US" altLang="en-US"/>
          </a:p>
          <a:p>
            <a:endParaRPr lang="en-US" altLang="en-US"/>
          </a:p>
          <a:p>
            <a:endParaRPr lang="en-US" altLang="en-US"/>
          </a:p>
          <a:p>
            <a:endParaRPr lang="en-US" altLang="en-US"/>
          </a:p>
          <a:p>
            <a:endParaRPr lang="en-US" altLang="en-US"/>
          </a:p>
          <a:p>
            <a:pPr>
              <a:buFont typeface="Wingdings" panose="05000000000000000000" pitchFamily="2" charset="2"/>
              <a:buNone/>
            </a:pPr>
            <a:endParaRPr lang="en-US" altLang="en-US"/>
          </a:p>
          <a:p>
            <a:r>
              <a:rPr lang="en-US" altLang="en-US"/>
              <a:t>You have to override flying/quacking behavior for all ducks, even if they fly or quack normally</a:t>
            </a:r>
            <a:endParaRPr lang="en-SG" altLang="en-US"/>
          </a:p>
        </p:txBody>
      </p:sp>
      <p:sp>
        <p:nvSpPr>
          <p:cNvPr id="37894" name="TextBox 5">
            <a:extLst>
              <a:ext uri="{FF2B5EF4-FFF2-40B4-BE49-F238E27FC236}">
                <a16:creationId xmlns:a16="http://schemas.microsoft.com/office/drawing/2014/main" id="{48C1A122-77AF-4826-B1CE-628D8060C10A}"/>
              </a:ext>
            </a:extLst>
          </p:cNvPr>
          <p:cNvSpPr txBox="1">
            <a:spLocks noChangeArrowheads="1"/>
          </p:cNvSpPr>
          <p:nvPr/>
        </p:nvSpPr>
        <p:spPr bwMode="auto">
          <a:xfrm>
            <a:off x="5754688" y="5029200"/>
            <a:ext cx="29686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200" b="0">
                <a:solidFill>
                  <a:srgbClr val="000099"/>
                </a:solidFill>
                <a:latin typeface="Verdana" panose="020B0604030504040204" pitchFamily="34" charset="0"/>
              </a:rPr>
              <a:t>Generated by www.mememaker.net</a:t>
            </a:r>
          </a:p>
          <a:p>
            <a:pPr>
              <a:spcBef>
                <a:spcPct val="0"/>
              </a:spcBef>
              <a:buClrTx/>
              <a:buSzTx/>
              <a:buFontTx/>
              <a:buNone/>
            </a:pPr>
            <a:r>
              <a:rPr kumimoji="0" lang="en-US" altLang="en-US" sz="2400" b="0">
                <a:latin typeface="Verdana" panose="020B0604030504040204" pitchFamily="34" charset="0"/>
              </a:rPr>
              <a:t> </a:t>
            </a:r>
            <a:endParaRPr kumimoji="0" lang="en-SG" altLang="en-US" sz="2400" b="0">
              <a:latin typeface="Verdana" panose="020B0604030504040204" pitchFamily="34" charset="0"/>
            </a:endParaRPr>
          </a:p>
        </p:txBody>
      </p:sp>
      <p:pic>
        <p:nvPicPr>
          <p:cNvPr id="18" name="Audio 17">
            <a:hlinkClick r:id="" action="ppaction://media"/>
            <a:extLst>
              <a:ext uri="{FF2B5EF4-FFF2-40B4-BE49-F238E27FC236}">
                <a16:creationId xmlns:a16="http://schemas.microsoft.com/office/drawing/2014/main" id="{FF51BA34-F888-000E-C12F-0FF5C64BF36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549D1DAC-8C0A-8C01-CF22-A4E9B1CB9D27}"/>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8</a:t>
            </a:fld>
            <a:endParaRPr kumimoji="0" lang="en-US" altLang="en-US" sz="1200" b="0" dirty="0"/>
          </a:p>
        </p:txBody>
      </p:sp>
    </p:spTree>
  </p:cSld>
  <p:clrMapOvr>
    <a:masterClrMapping/>
  </p:clrMapOvr>
  <mc:AlternateContent xmlns:mc="http://schemas.openxmlformats.org/markup-compatibility/2006" xmlns:p14="http://schemas.microsoft.com/office/powerpoint/2010/main">
    <mc:Choice Requires="p14">
      <p:transition spd="slow" advTm="26660">
        <p14:honeycomb/>
      </p:transition>
    </mc:Choice>
    <mc:Fallback xmlns="">
      <p:transition spd="slow" advTm="266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a:extLst>
              <a:ext uri="{FF2B5EF4-FFF2-40B4-BE49-F238E27FC236}">
                <a16:creationId xmlns:a16="http://schemas.microsoft.com/office/drawing/2014/main" id="{CFB3E0EA-400F-46DC-8458-62BDA1FED968}"/>
              </a:ext>
            </a:extLst>
          </p:cNvPr>
          <p:cNvSpPr>
            <a:spLocks noChangeArrowheads="1"/>
          </p:cNvSpPr>
          <p:nvPr/>
        </p:nvSpPr>
        <p:spPr bwMode="auto">
          <a:xfrm>
            <a:off x="533400" y="1066800"/>
            <a:ext cx="8077200" cy="1752600"/>
          </a:xfrm>
          <a:prstGeom prst="rect">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SG" altLang="en-US" sz="2400" b="0">
              <a:latin typeface="Verdana" panose="020B0604030504040204" pitchFamily="34" charset="0"/>
            </a:endParaRPr>
          </a:p>
        </p:txBody>
      </p:sp>
      <p:sp>
        <p:nvSpPr>
          <p:cNvPr id="39939" name="Content Placeholder 2">
            <a:extLst>
              <a:ext uri="{FF2B5EF4-FFF2-40B4-BE49-F238E27FC236}">
                <a16:creationId xmlns:a16="http://schemas.microsoft.com/office/drawing/2014/main" id="{1A8CF917-A217-4788-93F7-F6FC772FFE0D}"/>
              </a:ext>
            </a:extLst>
          </p:cNvPr>
          <p:cNvSpPr>
            <a:spLocks noGrp="1"/>
          </p:cNvSpPr>
          <p:nvPr>
            <p:ph idx="1"/>
          </p:nvPr>
        </p:nvSpPr>
        <p:spPr/>
        <p:txBody>
          <a:bodyPr/>
          <a:lstStyle/>
          <a:p>
            <a:pPr marL="0" indent="0" algn="ctr">
              <a:buFont typeface="Wingdings" panose="05000000000000000000" pitchFamily="2" charset="2"/>
              <a:buNone/>
            </a:pPr>
            <a:r>
              <a:rPr lang="en-US" altLang="en-US" dirty="0"/>
              <a:t>Principle: “Encapsulate what changes”</a:t>
            </a:r>
          </a:p>
          <a:p>
            <a:pPr marL="457200" lvl="1" indent="0" algn="ctr">
              <a:buFont typeface="Wingdings" panose="05000000000000000000" pitchFamily="2" charset="2"/>
              <a:buNone/>
            </a:pPr>
            <a:r>
              <a:rPr lang="en-US" altLang="en-US" dirty="0"/>
              <a:t>Identify the aspects of your application that vary and separate them from what stays the same</a:t>
            </a:r>
          </a:p>
          <a:p>
            <a:pPr marL="457200" lvl="1" indent="0">
              <a:buFont typeface="Wingdings" panose="05000000000000000000" pitchFamily="2" charset="2"/>
              <a:buNone/>
            </a:pPr>
            <a:endParaRPr lang="en-US" altLang="en-US" dirty="0"/>
          </a:p>
          <a:p>
            <a:pPr marL="0" indent="0"/>
            <a:r>
              <a:rPr lang="en-US" altLang="en-US" dirty="0"/>
              <a:t>What changes in the duck simulation?</a:t>
            </a:r>
          </a:p>
          <a:p>
            <a:pPr marL="457200" lvl="1" indent="0"/>
            <a:r>
              <a:rPr lang="en-US" altLang="en-US" dirty="0">
                <a:latin typeface="Courier New" panose="02070309020205020404" pitchFamily="49" charset="0"/>
                <a:cs typeface="Courier New" panose="02070309020205020404" pitchFamily="49" charset="0"/>
              </a:rPr>
              <a:t>fly()</a:t>
            </a:r>
            <a:endParaRPr lang="en-US" altLang="en-US" dirty="0">
              <a:cs typeface="Courier New" panose="02070309020205020404" pitchFamily="49" charset="0"/>
            </a:endParaRPr>
          </a:p>
          <a:p>
            <a:pPr marL="457200" lvl="1" indent="0"/>
            <a:r>
              <a:rPr lang="en-US" altLang="en-US" dirty="0">
                <a:latin typeface="Courier New" panose="02070309020205020404" pitchFamily="49" charset="0"/>
                <a:cs typeface="Courier New" panose="02070309020205020404" pitchFamily="49" charset="0"/>
              </a:rPr>
              <a:t>quack()</a:t>
            </a:r>
          </a:p>
          <a:p>
            <a:pPr marL="57150" indent="0"/>
            <a:r>
              <a:rPr lang="en-US" altLang="en-US" dirty="0"/>
              <a:t>Pull these methods out of </a:t>
            </a:r>
            <a:r>
              <a:rPr lang="en-US" altLang="en-US" dirty="0">
                <a:latin typeface="Courier New" panose="02070309020205020404" pitchFamily="49" charset="0"/>
                <a:cs typeface="Courier New" panose="02070309020205020404" pitchFamily="49" charset="0"/>
              </a:rPr>
              <a:t>Duck</a:t>
            </a:r>
            <a:r>
              <a:rPr lang="en-US" altLang="en-US" dirty="0"/>
              <a:t> and into a new set of classes</a:t>
            </a:r>
            <a:endParaRPr lang="en-SG" altLang="en-US" dirty="0"/>
          </a:p>
        </p:txBody>
      </p:sp>
      <p:sp>
        <p:nvSpPr>
          <p:cNvPr id="2" name="Title 1">
            <a:extLst>
              <a:ext uri="{FF2B5EF4-FFF2-40B4-BE49-F238E27FC236}">
                <a16:creationId xmlns:a16="http://schemas.microsoft.com/office/drawing/2014/main" id="{D1D77D86-C822-44BA-A2F8-844525B005A9}"/>
              </a:ext>
            </a:extLst>
          </p:cNvPr>
          <p:cNvSpPr>
            <a:spLocks noGrp="1"/>
          </p:cNvSpPr>
          <p:nvPr>
            <p:ph type="title"/>
          </p:nvPr>
        </p:nvSpPr>
        <p:spPr/>
        <p:txBody>
          <a:bodyPr/>
          <a:lstStyle/>
          <a:p>
            <a:pPr>
              <a:defRPr/>
            </a:pPr>
            <a:r>
              <a:rPr lang="en-US" dirty="0"/>
              <a:t>Let’s Apply a Design Principle</a:t>
            </a:r>
            <a:endParaRPr lang="en-SG" dirty="0"/>
          </a:p>
        </p:txBody>
      </p:sp>
      <p:pic>
        <p:nvPicPr>
          <p:cNvPr id="6" name="Audio 5">
            <a:hlinkClick r:id="" action="ppaction://media"/>
            <a:extLst>
              <a:ext uri="{FF2B5EF4-FFF2-40B4-BE49-F238E27FC236}">
                <a16:creationId xmlns:a16="http://schemas.microsoft.com/office/drawing/2014/main" id="{26DAC15C-61E5-85E8-5D75-7FB8D8B48A6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9" name="Slide Number Placeholder 3">
            <a:extLst>
              <a:ext uri="{FF2B5EF4-FFF2-40B4-BE49-F238E27FC236}">
                <a16:creationId xmlns:a16="http://schemas.microsoft.com/office/drawing/2014/main" id="{31DFD03D-064D-28EF-6500-E781E5DED5B8}"/>
              </a:ext>
            </a:extLst>
          </p:cNvPr>
          <p:cNvSpPr>
            <a:spLocks noGrp="1"/>
          </p:cNvSpPr>
          <p:nvPr>
            <p:ph type="sldNum" sz="quarter" idx="4"/>
          </p:nvPr>
        </p:nvSpPr>
        <p:spPr>
          <a:xfrm>
            <a:off x="5257800" y="6400800"/>
            <a:ext cx="1066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3.2 Slide </a:t>
            </a:r>
            <a:fld id="{607F250C-F33A-453E-A370-205192D35100}" type="slidenum">
              <a:rPr kumimoji="0" lang="en-US" altLang="en-US" sz="1200" b="0" smtClean="0"/>
              <a:pPr>
                <a:spcBef>
                  <a:spcPct val="50000"/>
                </a:spcBef>
                <a:buClrTx/>
                <a:buSzTx/>
                <a:buFontTx/>
                <a:buNone/>
              </a:pPr>
              <a:t>9</a:t>
            </a:fld>
            <a:endParaRPr kumimoji="0" lang="en-US" altLang="en-US" sz="1200" b="0"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advTm="56611">
        <p14:honeycomb/>
      </p:transition>
    </mc:Choice>
    <mc:Fallback>
      <p:transition spd="slow" advTm="566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9938"/>
                                        </p:tgtEl>
                                        <p:attrNameLst>
                                          <p:attrName>style.visibility</p:attrName>
                                        </p:attrNameLst>
                                      </p:cBhvr>
                                      <p:to>
                                        <p:strVal val="visible"/>
                                      </p:to>
                                    </p:set>
                                    <p:animEffect transition="in" filter="fade">
                                      <p:cBhvr>
                                        <p:cTn id="11" dur="500"/>
                                        <p:tgtEl>
                                          <p:spTgt spid="39938"/>
                                        </p:tgtEl>
                                      </p:cBhvr>
                                    </p:animEffect>
                                  </p:childTnLst>
                                </p:cTn>
                              </p:par>
                              <p:par>
                                <p:cTn id="12" presetID="10" presetClass="entr" presetSubtype="0" fill="hold" nodeType="withEffect">
                                  <p:stCondLst>
                                    <p:cond delay="0"/>
                                  </p:stCondLst>
                                  <p:childTnLst>
                                    <p:set>
                                      <p:cBhvr>
                                        <p:cTn id="13" dur="1" fill="hold">
                                          <p:stCondLst>
                                            <p:cond delay="0"/>
                                          </p:stCondLst>
                                        </p:cTn>
                                        <p:tgtEl>
                                          <p:spTgt spid="39939">
                                            <p:txEl>
                                              <p:pRg st="0" end="0"/>
                                            </p:txEl>
                                          </p:spTgt>
                                        </p:tgtEl>
                                        <p:attrNameLst>
                                          <p:attrName>style.visibility</p:attrName>
                                        </p:attrNameLst>
                                      </p:cBhvr>
                                      <p:to>
                                        <p:strVal val="visible"/>
                                      </p:to>
                                    </p:set>
                                    <p:animEffect transition="in" filter="fade">
                                      <p:cBhvr>
                                        <p:cTn id="14" dur="500"/>
                                        <p:tgtEl>
                                          <p:spTgt spid="39939">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9939">
                                            <p:txEl>
                                              <p:pRg st="1" end="1"/>
                                            </p:txEl>
                                          </p:spTgt>
                                        </p:tgtEl>
                                        <p:attrNameLst>
                                          <p:attrName>style.visibility</p:attrName>
                                        </p:attrNameLst>
                                      </p:cBhvr>
                                      <p:to>
                                        <p:strVal val="visible"/>
                                      </p:to>
                                    </p:set>
                                    <p:animEffect transition="in" filter="fade">
                                      <p:cBhvr>
                                        <p:cTn id="17" dur="500"/>
                                        <p:tgtEl>
                                          <p:spTgt spid="399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939">
                                            <p:txEl>
                                              <p:pRg st="3" end="3"/>
                                            </p:txEl>
                                          </p:spTgt>
                                        </p:tgtEl>
                                        <p:attrNameLst>
                                          <p:attrName>style.visibility</p:attrName>
                                        </p:attrNameLst>
                                      </p:cBhvr>
                                      <p:to>
                                        <p:strVal val="visible"/>
                                      </p:to>
                                    </p:set>
                                    <p:animEffect transition="in" filter="fade">
                                      <p:cBhvr>
                                        <p:cTn id="22" dur="500"/>
                                        <p:tgtEl>
                                          <p:spTgt spid="399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939">
                                            <p:txEl>
                                              <p:pRg st="4" end="4"/>
                                            </p:txEl>
                                          </p:spTgt>
                                        </p:tgtEl>
                                        <p:attrNameLst>
                                          <p:attrName>style.visibility</p:attrName>
                                        </p:attrNameLst>
                                      </p:cBhvr>
                                      <p:to>
                                        <p:strVal val="visible"/>
                                      </p:to>
                                    </p:set>
                                    <p:animEffect transition="in" filter="fade">
                                      <p:cBhvr>
                                        <p:cTn id="27" dur="500"/>
                                        <p:tgtEl>
                                          <p:spTgt spid="399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939">
                                            <p:txEl>
                                              <p:pRg st="5" end="5"/>
                                            </p:txEl>
                                          </p:spTgt>
                                        </p:tgtEl>
                                        <p:attrNameLst>
                                          <p:attrName>style.visibility</p:attrName>
                                        </p:attrNameLst>
                                      </p:cBhvr>
                                      <p:to>
                                        <p:strVal val="visible"/>
                                      </p:to>
                                    </p:set>
                                    <p:animEffect transition="in" filter="fade">
                                      <p:cBhvr>
                                        <p:cTn id="32" dur="500"/>
                                        <p:tgtEl>
                                          <p:spTgt spid="3993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939">
                                            <p:txEl>
                                              <p:pRg st="6" end="6"/>
                                            </p:txEl>
                                          </p:spTgt>
                                        </p:tgtEl>
                                        <p:attrNameLst>
                                          <p:attrName>style.visibility</p:attrName>
                                        </p:attrNameLst>
                                      </p:cBhvr>
                                      <p:to>
                                        <p:strVal val="visible"/>
                                      </p:to>
                                    </p:set>
                                    <p:animEffect transition="in" filter="fade">
                                      <p:cBhvr>
                                        <p:cTn id="37" dur="500"/>
                                        <p:tgtEl>
                                          <p:spTgt spid="399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6"/>
                </p:tgtEl>
              </p:cMediaNode>
            </p:audio>
          </p:childTnLst>
        </p:cTn>
      </p:par>
    </p:tnLst>
    <p:bldLst>
      <p:bldP spid="3993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4"/>
</p:tagLst>
</file>

<file path=ppt/tags/tag10.xml><?xml version="1.0" encoding="utf-8"?>
<p:tagLst xmlns:a="http://schemas.openxmlformats.org/drawingml/2006/main" xmlns:r="http://schemas.openxmlformats.org/officeDocument/2006/relationships" xmlns:p="http://schemas.openxmlformats.org/presentationml/2006/main">
  <p:tag name="TIMING" val="|10.3|29.1"/>
</p:tagLst>
</file>

<file path=ppt/tags/tag11.xml><?xml version="1.0" encoding="utf-8"?>
<p:tagLst xmlns:a="http://schemas.openxmlformats.org/drawingml/2006/main" xmlns:r="http://schemas.openxmlformats.org/officeDocument/2006/relationships" xmlns:p="http://schemas.openxmlformats.org/presentationml/2006/main">
  <p:tag name="TIMING" val="|27.1"/>
</p:tagLst>
</file>

<file path=ppt/tags/tag12.xml><?xml version="1.0" encoding="utf-8"?>
<p:tagLst xmlns:a="http://schemas.openxmlformats.org/drawingml/2006/main" xmlns:r="http://schemas.openxmlformats.org/officeDocument/2006/relationships" xmlns:p="http://schemas.openxmlformats.org/presentationml/2006/main">
  <p:tag name="TIMING" val="|3.9|22|17.5"/>
</p:tagLst>
</file>

<file path=ppt/tags/tag13.xml><?xml version="1.0" encoding="utf-8"?>
<p:tagLst xmlns:a="http://schemas.openxmlformats.org/drawingml/2006/main" xmlns:r="http://schemas.openxmlformats.org/officeDocument/2006/relationships" xmlns:p="http://schemas.openxmlformats.org/presentationml/2006/main">
  <p:tag name="TIMING" val="|35.6"/>
</p:tagLst>
</file>

<file path=ppt/tags/tag14.xml><?xml version="1.0" encoding="utf-8"?>
<p:tagLst xmlns:a="http://schemas.openxmlformats.org/drawingml/2006/main" xmlns:r="http://schemas.openxmlformats.org/officeDocument/2006/relationships" xmlns:p="http://schemas.openxmlformats.org/presentationml/2006/main">
  <p:tag name="TIMING" val="|4.5|13.6|8.4"/>
</p:tagLst>
</file>

<file path=ppt/tags/tag15.xml><?xml version="1.0" encoding="utf-8"?>
<p:tagLst xmlns:a="http://schemas.openxmlformats.org/drawingml/2006/main" xmlns:r="http://schemas.openxmlformats.org/officeDocument/2006/relationships" xmlns:p="http://schemas.openxmlformats.org/presentationml/2006/main">
  <p:tag name="TIMING" val="|10.4|7.2|8.9|4.2|12.6"/>
</p:tagLst>
</file>

<file path=ppt/tags/tag16.xml><?xml version="1.0" encoding="utf-8"?>
<p:tagLst xmlns:a="http://schemas.openxmlformats.org/drawingml/2006/main" xmlns:r="http://schemas.openxmlformats.org/officeDocument/2006/relationships" xmlns:p="http://schemas.openxmlformats.org/presentationml/2006/main">
  <p:tag name="TIMING" val="|13.7|33.5|38.3"/>
</p:tagLst>
</file>

<file path=ppt/tags/tag17.xml><?xml version="1.0" encoding="utf-8"?>
<p:tagLst xmlns:a="http://schemas.openxmlformats.org/drawingml/2006/main" xmlns:r="http://schemas.openxmlformats.org/officeDocument/2006/relationships" xmlns:p="http://schemas.openxmlformats.org/presentationml/2006/main">
  <p:tag name="TIMING" val="|39.9"/>
</p:tagLst>
</file>

<file path=ppt/tags/tag2.xml><?xml version="1.0" encoding="utf-8"?>
<p:tagLst xmlns:a="http://schemas.openxmlformats.org/drawingml/2006/main" xmlns:r="http://schemas.openxmlformats.org/officeDocument/2006/relationships" xmlns:p="http://schemas.openxmlformats.org/presentationml/2006/main">
  <p:tag name="TIMING" val="|11.3"/>
</p:tagLst>
</file>

<file path=ppt/tags/tag3.xml><?xml version="1.0" encoding="utf-8"?>
<p:tagLst xmlns:a="http://schemas.openxmlformats.org/drawingml/2006/main" xmlns:r="http://schemas.openxmlformats.org/officeDocument/2006/relationships" xmlns:p="http://schemas.openxmlformats.org/presentationml/2006/main">
  <p:tag name="TIMING" val="|18.5|5.5"/>
</p:tagLst>
</file>

<file path=ppt/tags/tag4.xml><?xml version="1.0" encoding="utf-8"?>
<p:tagLst xmlns:a="http://schemas.openxmlformats.org/drawingml/2006/main" xmlns:r="http://schemas.openxmlformats.org/officeDocument/2006/relationships" xmlns:p="http://schemas.openxmlformats.org/presentationml/2006/main">
  <p:tag name="TIMING" val="|23.6"/>
</p:tagLst>
</file>

<file path=ppt/tags/tag5.xml><?xml version="1.0" encoding="utf-8"?>
<p:tagLst xmlns:a="http://schemas.openxmlformats.org/drawingml/2006/main" xmlns:r="http://schemas.openxmlformats.org/officeDocument/2006/relationships" xmlns:p="http://schemas.openxmlformats.org/presentationml/2006/main">
  <p:tag name="TIMING" val="|6|17.5|3.4|7|15.7"/>
</p:tagLst>
</file>

<file path=ppt/tags/tag6.xml><?xml version="1.0" encoding="utf-8"?>
<p:tagLst xmlns:a="http://schemas.openxmlformats.org/drawingml/2006/main" xmlns:r="http://schemas.openxmlformats.org/officeDocument/2006/relationships" xmlns:p="http://schemas.openxmlformats.org/presentationml/2006/main">
  <p:tag name="TIMING" val="|6.7|28.6"/>
</p:tagLst>
</file>

<file path=ppt/tags/tag7.xml><?xml version="1.0" encoding="utf-8"?>
<p:tagLst xmlns:a="http://schemas.openxmlformats.org/drawingml/2006/main" xmlns:r="http://schemas.openxmlformats.org/officeDocument/2006/relationships" xmlns:p="http://schemas.openxmlformats.org/presentationml/2006/main">
  <p:tag name="TIMING" val="|19.8|26.3"/>
</p:tagLst>
</file>

<file path=ppt/tags/tag8.xml><?xml version="1.0" encoding="utf-8"?>
<p:tagLst xmlns:a="http://schemas.openxmlformats.org/drawingml/2006/main" xmlns:r="http://schemas.openxmlformats.org/officeDocument/2006/relationships" xmlns:p="http://schemas.openxmlformats.org/presentationml/2006/main">
  <p:tag name="TIMING" val="|7.8|13.5"/>
</p:tagLst>
</file>

<file path=ppt/tags/tag9.xml><?xml version="1.0" encoding="utf-8"?>
<p:tagLst xmlns:a="http://schemas.openxmlformats.org/drawingml/2006/main" xmlns:r="http://schemas.openxmlformats.org/officeDocument/2006/relationships" xmlns:p="http://schemas.openxmlformats.org/presentationml/2006/main">
  <p:tag name="TIMING" val="|11.5|16"/>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10709</TotalTime>
  <Words>4091</Words>
  <Application>Microsoft Office PowerPoint</Application>
  <PresentationFormat>On-screen Show (4:3)</PresentationFormat>
  <Paragraphs>291</Paragraphs>
  <Slides>25</Slides>
  <Notes>25</Notes>
  <HiddenSlides>0</HiddenSlides>
  <MMClips>25</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5" baseType="lpstr">
      <vt:lpstr>Courier</vt:lpstr>
      <vt:lpstr>Arial</vt:lpstr>
      <vt:lpstr>Arial Narrow</vt:lpstr>
      <vt:lpstr>Calibri</vt:lpstr>
      <vt:lpstr>Courier New</vt:lpstr>
      <vt:lpstr>Tahoma</vt:lpstr>
      <vt:lpstr>Verdana</vt:lpstr>
      <vt:lpstr>Wingdings</vt:lpstr>
      <vt:lpstr>Contport</vt:lpstr>
      <vt:lpstr>Clip</vt:lpstr>
      <vt:lpstr>PowerPoint Presentation</vt:lpstr>
      <vt:lpstr>Example Problem – Duck Sim</vt:lpstr>
      <vt:lpstr>Example Problem – Duck Sim</vt:lpstr>
      <vt:lpstr>New Requirement</vt:lpstr>
      <vt:lpstr>New Requirement</vt:lpstr>
      <vt:lpstr>New Requirement</vt:lpstr>
      <vt:lpstr>2nd Attempt</vt:lpstr>
      <vt:lpstr>2nd Attempt</vt:lpstr>
      <vt:lpstr>Let’s Apply a Design Principle</vt:lpstr>
      <vt:lpstr>FlyBehaviour and QuackBehaviour</vt:lpstr>
      <vt:lpstr>FlyBehaviour Code</vt:lpstr>
      <vt:lpstr>Integrating Duck Behaviour</vt:lpstr>
      <vt:lpstr>Integrating Duck Behaviour</vt:lpstr>
      <vt:lpstr>Integrating Duck Behaviour</vt:lpstr>
      <vt:lpstr>Overall Class Diagram</vt:lpstr>
      <vt:lpstr>What Have We Achieved?</vt:lpstr>
      <vt:lpstr>What Have We Achieved?</vt:lpstr>
      <vt:lpstr>PowerPoint Presentation</vt:lpstr>
      <vt:lpstr>Definition</vt:lpstr>
      <vt:lpstr>Applicability</vt:lpstr>
      <vt:lpstr>The Strategy Pattern</vt:lpstr>
      <vt:lpstr>Key Participants</vt:lpstr>
      <vt:lpstr>Ducks Revisited</vt:lpstr>
      <vt:lpstr>Wait a minute…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template</dc:title>
  <dc:creator>School of ICT</dc:creator>
  <cp:lastModifiedBy>Wee Chong OON (NP)</cp:lastModifiedBy>
  <cp:revision>477</cp:revision>
  <cp:lastPrinted>2019-12-30T04:13:07Z</cp:lastPrinted>
  <dcterms:created xsi:type="dcterms:W3CDTF">1995-05-28T16:29:18Z</dcterms:created>
  <dcterms:modified xsi:type="dcterms:W3CDTF">2024-09-30T03:21:41Z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2023-12-01T03:22:12Z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464bd684-1456-4ac2-9c33-dcf3e5061c98</vt:lpwstr>
  </property>
  <property fmtid="{D5CDD505-2E9C-101B-9397-08002B2CF9AE}" pid="8" name="MSIP_Label_30286cb9-b49f-4646-87a5-340028348160_ContentBits">
    <vt:lpwstr>1</vt:lpwstr>
  </property>
</Properties>
</file>